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47" roundtripDataSignature="AMtx7mhI4WK4EcX9FLyBfZ9nU/D6ssBJ5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slide" Target="slides/slide41.xml"/><Relationship Id="rId23" Type="http://schemas.openxmlformats.org/officeDocument/2006/relationships/slide" Target="slides/slide18.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customschemas.google.com/relationships/presentationmetadata" Target="meta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tr-T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Slaydı" type="title">
  <p:cSld name="TITLE">
    <p:spTree>
      <p:nvGrpSpPr>
        <p:cNvPr id="15" name="Shape 15"/>
        <p:cNvGrpSpPr/>
        <p:nvPr/>
      </p:nvGrpSpPr>
      <p:grpSpPr>
        <a:xfrm>
          <a:off x="0" y="0"/>
          <a:ext cx="0" cy="0"/>
          <a:chOff x="0" y="0"/>
          <a:chExt cx="0" cy="0"/>
        </a:xfrm>
      </p:grpSpPr>
      <p:sp>
        <p:nvSpPr>
          <p:cNvPr id="16" name="Google Shape;16;p4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4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4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4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transition spd="slow">
    <p:push dir="r"/>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Dikey Metin" type="vertTx">
  <p:cSld name="VERTICAL_TEXT">
    <p:spTree>
      <p:nvGrpSpPr>
        <p:cNvPr id="72" name="Shape 72"/>
        <p:cNvGrpSpPr/>
        <p:nvPr/>
      </p:nvGrpSpPr>
      <p:grpSpPr>
        <a:xfrm>
          <a:off x="0" y="0"/>
          <a:ext cx="0" cy="0"/>
          <a:chOff x="0" y="0"/>
          <a:chExt cx="0" cy="0"/>
        </a:xfrm>
      </p:grpSpPr>
      <p:sp>
        <p:nvSpPr>
          <p:cNvPr id="73" name="Google Shape;73;p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54"/>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5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5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5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transition spd="slow">
    <p:push dir="r"/>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key Başlık ve Metin" type="vertTitleAndTx">
  <p:cSld name="VERTICAL_TITLE_AND_VERTICAL_TEXT">
    <p:spTree>
      <p:nvGrpSpPr>
        <p:cNvPr id="78" name="Shape 78"/>
        <p:cNvGrpSpPr/>
        <p:nvPr/>
      </p:nvGrpSpPr>
      <p:grpSpPr>
        <a:xfrm>
          <a:off x="0" y="0"/>
          <a:ext cx="0" cy="0"/>
          <a:chOff x="0" y="0"/>
          <a:chExt cx="0" cy="0"/>
        </a:xfrm>
      </p:grpSpPr>
      <p:sp>
        <p:nvSpPr>
          <p:cNvPr id="79" name="Google Shape;79;p55"/>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55"/>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5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5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5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transition spd="slow">
    <p:push dir="r"/>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İçerik" type="obj">
  <p:cSld name="OBJECT">
    <p:spTree>
      <p:nvGrpSpPr>
        <p:cNvPr id="21" name="Shape 21"/>
        <p:cNvGrpSpPr/>
        <p:nvPr/>
      </p:nvGrpSpPr>
      <p:grpSpPr>
        <a:xfrm>
          <a:off x="0" y="0"/>
          <a:ext cx="0" cy="0"/>
          <a:chOff x="0" y="0"/>
          <a:chExt cx="0" cy="0"/>
        </a:xfrm>
      </p:grpSpPr>
      <p:sp>
        <p:nvSpPr>
          <p:cNvPr id="22" name="Google Shape;22;p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transition spd="slow">
    <p:push dir="r"/>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ölüm Üstbilgisi" type="secHead">
  <p:cSld name="SECTION_HEADER">
    <p:spTree>
      <p:nvGrpSpPr>
        <p:cNvPr id="27" name="Shape 27"/>
        <p:cNvGrpSpPr/>
        <p:nvPr/>
      </p:nvGrpSpPr>
      <p:grpSpPr>
        <a:xfrm>
          <a:off x="0" y="0"/>
          <a:ext cx="0" cy="0"/>
          <a:chOff x="0" y="0"/>
          <a:chExt cx="0" cy="0"/>
        </a:xfrm>
      </p:grpSpPr>
      <p:sp>
        <p:nvSpPr>
          <p:cNvPr id="28" name="Google Shape;28;p4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4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transition spd="slow">
    <p:push dir="r"/>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ki İçerik" type="twoObj">
  <p:cSld name="TWO_OBJECTS">
    <p:spTree>
      <p:nvGrpSpPr>
        <p:cNvPr id="33" name="Shape 33"/>
        <p:cNvGrpSpPr/>
        <p:nvPr/>
      </p:nvGrpSpPr>
      <p:grpSpPr>
        <a:xfrm>
          <a:off x="0" y="0"/>
          <a:ext cx="0" cy="0"/>
          <a:chOff x="0" y="0"/>
          <a:chExt cx="0" cy="0"/>
        </a:xfrm>
      </p:grpSpPr>
      <p:sp>
        <p:nvSpPr>
          <p:cNvPr id="34" name="Google Shape;34;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4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4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4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4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transition spd="slow">
    <p:push dir="r"/>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rşılaştırma" type="twoTxTwoObj">
  <p:cSld name="TWO_OBJECTS_WITH_TEXT">
    <p:spTree>
      <p:nvGrpSpPr>
        <p:cNvPr id="40" name="Shape 40"/>
        <p:cNvGrpSpPr/>
        <p:nvPr/>
      </p:nvGrpSpPr>
      <p:grpSpPr>
        <a:xfrm>
          <a:off x="0" y="0"/>
          <a:ext cx="0" cy="0"/>
          <a:chOff x="0" y="0"/>
          <a:chExt cx="0" cy="0"/>
        </a:xfrm>
      </p:grpSpPr>
      <p:sp>
        <p:nvSpPr>
          <p:cNvPr id="41" name="Google Shape;41;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4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4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4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4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4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4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transition spd="slow">
    <p:push dir="r"/>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alnızca Başlık" type="titleOnly">
  <p:cSld name="TITLE_ONLY">
    <p:spTree>
      <p:nvGrpSpPr>
        <p:cNvPr id="49" name="Shape 49"/>
        <p:cNvGrpSpPr/>
        <p:nvPr/>
      </p:nvGrpSpPr>
      <p:grpSpPr>
        <a:xfrm>
          <a:off x="0" y="0"/>
          <a:ext cx="0" cy="0"/>
          <a:chOff x="0" y="0"/>
          <a:chExt cx="0" cy="0"/>
        </a:xfrm>
      </p:grpSpPr>
      <p:sp>
        <p:nvSpPr>
          <p:cNvPr id="50" name="Google Shape;50;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5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5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5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transition spd="slow">
    <p:push dir="r"/>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ş" type="blank">
  <p:cSld name="BLANK">
    <p:spTree>
      <p:nvGrpSpPr>
        <p:cNvPr id="54" name="Shape 54"/>
        <p:cNvGrpSpPr/>
        <p:nvPr/>
      </p:nvGrpSpPr>
      <p:grpSpPr>
        <a:xfrm>
          <a:off x="0" y="0"/>
          <a:ext cx="0" cy="0"/>
          <a:chOff x="0" y="0"/>
          <a:chExt cx="0" cy="0"/>
        </a:xfrm>
      </p:grpSpPr>
      <p:sp>
        <p:nvSpPr>
          <p:cNvPr id="55" name="Google Shape;55;p5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5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5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transition spd="slow">
    <p:push dir="r"/>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İçerik" type="objTx">
  <p:cSld name="OBJECT_WITH_CAPTION_TEXT">
    <p:spTree>
      <p:nvGrpSpPr>
        <p:cNvPr id="58" name="Shape 58"/>
        <p:cNvGrpSpPr/>
        <p:nvPr/>
      </p:nvGrpSpPr>
      <p:grpSpPr>
        <a:xfrm>
          <a:off x="0" y="0"/>
          <a:ext cx="0" cy="0"/>
          <a:chOff x="0" y="0"/>
          <a:chExt cx="0" cy="0"/>
        </a:xfrm>
      </p:grpSpPr>
      <p:sp>
        <p:nvSpPr>
          <p:cNvPr id="59" name="Google Shape;59;p5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5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5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5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5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5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transition spd="slow">
    <p:push dir="r"/>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Resim" type="picTx">
  <p:cSld name="PICTURE_WITH_CAPTION_TEXT">
    <p:spTree>
      <p:nvGrpSpPr>
        <p:cNvPr id="65" name="Shape 65"/>
        <p:cNvGrpSpPr/>
        <p:nvPr/>
      </p:nvGrpSpPr>
      <p:grpSpPr>
        <a:xfrm>
          <a:off x="0" y="0"/>
          <a:ext cx="0" cy="0"/>
          <a:chOff x="0" y="0"/>
          <a:chExt cx="0" cy="0"/>
        </a:xfrm>
      </p:grpSpPr>
      <p:sp>
        <p:nvSpPr>
          <p:cNvPr id="66" name="Google Shape;66;p5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53"/>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rm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5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5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5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5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transition spd="slow">
    <p:push dir="r"/>
  </p:transition>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F7F7F"/>
        </a:solidFill>
      </p:bgPr>
    </p:bg>
    <p:spTree>
      <p:nvGrpSpPr>
        <p:cNvPr id="9" name="Shape 9"/>
        <p:cNvGrpSpPr/>
        <p:nvPr/>
      </p:nvGrpSpPr>
      <p:grpSpPr>
        <a:xfrm>
          <a:off x="0" y="0"/>
          <a:ext cx="0" cy="0"/>
          <a:chOff x="0" y="0"/>
          <a:chExt cx="0" cy="0"/>
        </a:xfrm>
      </p:grpSpPr>
      <p:sp>
        <p:nvSpPr>
          <p:cNvPr id="10" name="Google Shape;10;p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4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4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tr-T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r"/>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jpg"/><Relationship Id="rId4" Type="http://schemas.openxmlformats.org/officeDocument/2006/relationships/image" Target="../media/image2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9.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6.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4.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0.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jpg"/><Relationship Id="rId4" Type="http://schemas.openxmlformats.org/officeDocument/2006/relationships/image" Target="../media/image13.jpg"/><Relationship Id="rId5" Type="http://schemas.openxmlformats.org/officeDocument/2006/relationships/image" Target="../media/image17.jpg"/><Relationship Id="rId6"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b="0" l="0" r="5457" t="0"/>
          <a:stretch/>
        </p:blipFill>
        <p:spPr>
          <a:xfrm>
            <a:off x="1835696" y="550730"/>
            <a:ext cx="5004047" cy="1359838"/>
          </a:xfrm>
          <a:prstGeom prst="roundRect">
            <a:avLst>
              <a:gd fmla="val 8594" name="adj"/>
            </a:avLst>
          </a:prstGeom>
          <a:solidFill>
            <a:srgbClr val="ECECEC"/>
          </a:solidFill>
          <a:ln cap="flat" cmpd="sng" w="9525">
            <a:solidFill>
              <a:schemeClr val="lt1"/>
            </a:solidFill>
            <a:prstDash val="solid"/>
            <a:round/>
            <a:headEnd len="sm" w="sm" type="none"/>
            <a:tailEnd len="sm" w="sm" type="none"/>
          </a:ln>
          <a:effectLst>
            <a:reflection blurRad="0" dir="5400000" dist="5000" endA="0" endPos="28000" kx="0" rotWithShape="0" algn="bl" stA="38000" stPos="0" sy="-100000" ky="0"/>
          </a:effectLst>
        </p:spPr>
      </p:pic>
      <p:sp>
        <p:nvSpPr>
          <p:cNvPr id="89" name="Google Shape;89;p1"/>
          <p:cNvSpPr txBox="1"/>
          <p:nvPr/>
        </p:nvSpPr>
        <p:spPr>
          <a:xfrm>
            <a:off x="1763688" y="3284984"/>
            <a:ext cx="527586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tr-TR" sz="2800" u="none" cap="none" strike="noStrike">
                <a:solidFill>
                  <a:schemeClr val="lt1"/>
                </a:solidFill>
                <a:latin typeface="Calibri"/>
                <a:ea typeface="Calibri"/>
                <a:cs typeface="Calibri"/>
                <a:sym typeface="Calibri"/>
              </a:rPr>
              <a:t>KURUMSAL SOSYAL SORUMLULUK</a:t>
            </a:r>
            <a:endParaRPr b="1" sz="2800">
              <a:solidFill>
                <a:schemeClr val="lt1"/>
              </a:solidFill>
              <a:latin typeface="Calibri"/>
              <a:ea typeface="Calibri"/>
              <a:cs typeface="Calibri"/>
              <a:sym typeface="Calibri"/>
            </a:endParaRPr>
          </a:p>
        </p:txBody>
      </p:sp>
      <p:sp>
        <p:nvSpPr>
          <p:cNvPr id="90" name="Google Shape;90;p1"/>
          <p:cNvSpPr txBox="1"/>
          <p:nvPr/>
        </p:nvSpPr>
        <p:spPr>
          <a:xfrm>
            <a:off x="3563888" y="3985900"/>
            <a:ext cx="171418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800" u="sng">
                <a:solidFill>
                  <a:schemeClr val="lt1"/>
                </a:solidFill>
                <a:latin typeface="Calibri"/>
                <a:ea typeface="Calibri"/>
                <a:cs typeface="Calibri"/>
                <a:sym typeface="Calibri"/>
              </a:rPr>
              <a:t>PR AJANSI</a:t>
            </a:r>
            <a:endParaRPr b="1" sz="2800" u="sng">
              <a:solidFill>
                <a:schemeClr val="lt1"/>
              </a:solidFill>
              <a:latin typeface="Calibri"/>
              <a:ea typeface="Calibri"/>
              <a:cs typeface="Calibri"/>
              <a:sym typeface="Calibri"/>
            </a:endParaRPr>
          </a:p>
        </p:txBody>
      </p:sp>
    </p:spTree>
  </p:cSld>
  <p:clrMapOvr>
    <a:masterClrMapping/>
  </p:clrMapOvr>
  <p:transition spd="slow">
    <p:push dir="r"/>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0415"/>
        </a:solidFill>
      </p:bgPr>
    </p:bg>
    <p:spTree>
      <p:nvGrpSpPr>
        <p:cNvPr id="158" name="Shape 158"/>
        <p:cNvGrpSpPr/>
        <p:nvPr/>
      </p:nvGrpSpPr>
      <p:grpSpPr>
        <a:xfrm>
          <a:off x="0" y="0"/>
          <a:ext cx="0" cy="0"/>
          <a:chOff x="0" y="0"/>
          <a:chExt cx="0" cy="0"/>
        </a:xfrm>
      </p:grpSpPr>
      <p:sp>
        <p:nvSpPr>
          <p:cNvPr id="159" name="Google Shape;159;p10"/>
          <p:cNvSpPr txBox="1"/>
          <p:nvPr/>
        </p:nvSpPr>
        <p:spPr>
          <a:xfrm>
            <a:off x="26399" y="447055"/>
            <a:ext cx="217822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400">
                <a:solidFill>
                  <a:srgbClr val="7F7F7F"/>
                </a:solidFill>
                <a:latin typeface="Calibri"/>
                <a:ea typeface="Calibri"/>
                <a:cs typeface="Calibri"/>
                <a:sym typeface="Calibri"/>
              </a:rPr>
              <a:t>LÖSEMİ NEDİR?</a:t>
            </a:r>
            <a:endParaRPr b="1" sz="2400">
              <a:solidFill>
                <a:srgbClr val="7F7F7F"/>
              </a:solidFill>
              <a:latin typeface="Calibri"/>
              <a:ea typeface="Calibri"/>
              <a:cs typeface="Calibri"/>
              <a:sym typeface="Calibri"/>
            </a:endParaRPr>
          </a:p>
        </p:txBody>
      </p:sp>
      <p:sp>
        <p:nvSpPr>
          <p:cNvPr id="160" name="Google Shape;160;p10"/>
          <p:cNvSpPr/>
          <p:nvPr/>
        </p:nvSpPr>
        <p:spPr>
          <a:xfrm>
            <a:off x="0" y="2131109"/>
            <a:ext cx="9117601" cy="31700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rgbClr val="F2F2F2"/>
                </a:solidFill>
                <a:latin typeface="Calibri"/>
                <a:ea typeface="Calibri"/>
                <a:cs typeface="Calibri"/>
                <a:sym typeface="Calibri"/>
              </a:rPr>
              <a:t>Çocukluk çağındaki kanser vakalarının %35'ini lösemiler oluşturur ve birinci sıradadır. Lösemiler hücre cinsine göre ALL (Akut Lenfoblastik Lösemi) ve AML (Akut Myeloblastik Lösemi) olmak üzere 2 ana gruba ayrılır. Kendi içlerinde de alt sınıflar tanımlanabilir. Türkiye’de her yıl 16 yaşın altında 1200-1500 yeni lösemili çocuk vakası bildirilmektedir.</a:t>
            </a:r>
            <a:endParaRPr/>
          </a:p>
          <a:p>
            <a:pPr indent="0" lvl="0" marL="0" marR="0" rtl="0" algn="l">
              <a:spcBef>
                <a:spcPts val="0"/>
              </a:spcBef>
              <a:spcAft>
                <a:spcPts val="0"/>
              </a:spcAft>
              <a:buNone/>
            </a:pPr>
            <a:r>
              <a:t/>
            </a:r>
            <a:endParaRPr b="1" sz="2000">
              <a:solidFill>
                <a:srgbClr val="F2F2F2"/>
              </a:solidFill>
              <a:latin typeface="Calibri"/>
              <a:ea typeface="Calibri"/>
              <a:cs typeface="Calibri"/>
              <a:sym typeface="Calibri"/>
            </a:endParaRPr>
          </a:p>
          <a:p>
            <a:pPr indent="0" lvl="0" marL="0" marR="0" rtl="0" algn="l">
              <a:spcBef>
                <a:spcPts val="0"/>
              </a:spcBef>
              <a:spcAft>
                <a:spcPts val="0"/>
              </a:spcAft>
              <a:buNone/>
            </a:pPr>
            <a:r>
              <a:rPr b="1" lang="tr-TR" sz="2000">
                <a:solidFill>
                  <a:srgbClr val="F2F2F2"/>
                </a:solidFill>
                <a:latin typeface="Calibri"/>
                <a:ea typeface="Calibri"/>
                <a:cs typeface="Calibri"/>
                <a:sym typeface="Calibri"/>
              </a:rPr>
              <a:t>Lösemi nedenleri henüz tam olarak aydınlatılmamıştır. Sitogenetik ve moleküler tekniklerdeki yeni gelişmelerle genetik yatkınlıklar, radyasyon, benzen ve türevleri (bali, vs.), böcek ilaçları gibi kimyasal maddeler, bazı kalıtsal hastalıklar ve bazı viral hastalıkların hep birlikte lösemiye neden oldukları çalışmalarla gösterilmiştir. </a:t>
            </a:r>
            <a:endParaRPr/>
          </a:p>
        </p:txBody>
      </p:sp>
      <p:pic>
        <p:nvPicPr>
          <p:cNvPr id="161" name="Google Shape;161;p10"/>
          <p:cNvPicPr preferRelativeResize="0"/>
          <p:nvPr/>
        </p:nvPicPr>
        <p:blipFill rotWithShape="1">
          <a:blip r:embed="rId3">
            <a:alphaModFix/>
          </a:blip>
          <a:srcRect b="-35320" l="0" r="0" t="-35321"/>
          <a:stretch/>
        </p:blipFill>
        <p:spPr>
          <a:xfrm>
            <a:off x="5868144" y="343872"/>
            <a:ext cx="1427018" cy="1787237"/>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spTree>
  </p:cSld>
  <p:clrMapOvr>
    <a:masterClrMapping/>
  </p:clrMapOvr>
  <p:transition spd="slow">
    <p:push dir="r"/>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250"/>
                                  </p:stCondLst>
                                  <p:childTnLst>
                                    <p:set>
                                      <p:cBhvr>
                                        <p:cTn dur="1" fill="hold">
                                          <p:stCondLst>
                                            <p:cond delay="0"/>
                                          </p:stCondLst>
                                        </p:cTn>
                                        <p:tgtEl>
                                          <p:spTgt spid="161"/>
                                        </p:tgtEl>
                                        <p:attrNameLst>
                                          <p:attrName>style.visibility</p:attrName>
                                        </p:attrNameLst>
                                      </p:cBhvr>
                                      <p:to>
                                        <p:strVal val="visible"/>
                                      </p:to>
                                    </p:set>
                                    <p:animEffect filter="fade" transition="in">
                                      <p:cBhvr>
                                        <p:cTn dur="750"/>
                                        <p:tgtEl>
                                          <p:spTgt spid="1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0415"/>
        </a:solidFill>
      </p:bgPr>
    </p:bg>
    <p:spTree>
      <p:nvGrpSpPr>
        <p:cNvPr id="165" name="Shape 165"/>
        <p:cNvGrpSpPr/>
        <p:nvPr/>
      </p:nvGrpSpPr>
      <p:grpSpPr>
        <a:xfrm>
          <a:off x="0" y="0"/>
          <a:ext cx="0" cy="0"/>
          <a:chOff x="0" y="0"/>
          <a:chExt cx="0" cy="0"/>
        </a:xfrm>
      </p:grpSpPr>
      <p:sp>
        <p:nvSpPr>
          <p:cNvPr id="166" name="Google Shape;166;p11"/>
          <p:cNvSpPr/>
          <p:nvPr/>
        </p:nvSpPr>
        <p:spPr>
          <a:xfrm>
            <a:off x="-36512" y="1358766"/>
            <a:ext cx="7488832"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rgbClr val="F2F2F2"/>
                </a:solidFill>
                <a:latin typeface="Calibri"/>
                <a:ea typeface="Calibri"/>
                <a:cs typeface="Calibri"/>
                <a:sym typeface="Calibri"/>
              </a:rPr>
              <a:t>Lösemi her yaşta görülmektedir. En sık çocukluk çağında 2-5 yaşlarında artmaktadır. 1 yaşın altında, 10 yaşın üstündeki yeni vakalarda tedaviye cevap azalmaktadır.</a:t>
            </a:r>
            <a:endParaRPr/>
          </a:p>
          <a:p>
            <a:pPr indent="0" lvl="0" marL="0" marR="0" rtl="0" algn="l">
              <a:spcBef>
                <a:spcPts val="0"/>
              </a:spcBef>
              <a:spcAft>
                <a:spcPts val="0"/>
              </a:spcAft>
              <a:buNone/>
            </a:pPr>
            <a:r>
              <a:t/>
            </a:r>
            <a:endParaRPr b="1" sz="2000">
              <a:solidFill>
                <a:srgbClr val="F2F2F2"/>
              </a:solidFill>
              <a:latin typeface="Calibri"/>
              <a:ea typeface="Calibri"/>
              <a:cs typeface="Calibri"/>
              <a:sym typeface="Calibri"/>
            </a:endParaRPr>
          </a:p>
          <a:p>
            <a:pPr indent="0" lvl="0" marL="0" marR="0" rtl="0" algn="l">
              <a:spcBef>
                <a:spcPts val="0"/>
              </a:spcBef>
              <a:spcAft>
                <a:spcPts val="0"/>
              </a:spcAft>
              <a:buNone/>
            </a:pPr>
            <a:r>
              <a:rPr b="1" lang="tr-TR" sz="2000">
                <a:solidFill>
                  <a:srgbClr val="F2F2F2"/>
                </a:solidFill>
                <a:latin typeface="Calibri"/>
                <a:ea typeface="Calibri"/>
                <a:cs typeface="Calibri"/>
                <a:sym typeface="Calibri"/>
              </a:rPr>
              <a:t>Herhangi bir etkiyle damarlarımızda dolaşan kanın esas yapım yeri olan kemik iliğimizdeki ana hücrelerde oluşan şifre değişikliği ile blast adını verdiğimiz olgun olmayan kan hücrelerinde artış meydana gelmektedir. Bu hücreler hızla yayılarak kemik iliğini, lenf bezlerini, dalağı, karaciğeri, beyin ve merkezi sinir sistemini tutmaktadır.</a:t>
            </a:r>
            <a:endParaRPr/>
          </a:p>
        </p:txBody>
      </p:sp>
      <p:pic>
        <p:nvPicPr>
          <p:cNvPr id="167" name="Google Shape;167;p11"/>
          <p:cNvPicPr preferRelativeResize="0"/>
          <p:nvPr/>
        </p:nvPicPr>
        <p:blipFill rotWithShape="1">
          <a:blip r:embed="rId3">
            <a:alphaModFix/>
          </a:blip>
          <a:srcRect b="0" l="0" r="0" t="0"/>
          <a:stretch/>
        </p:blipFill>
        <p:spPr>
          <a:xfrm>
            <a:off x="2339752" y="4236934"/>
            <a:ext cx="4680520" cy="2457273"/>
          </a:xfrm>
          <a:prstGeom prst="rect">
            <a:avLst/>
          </a:prstGeom>
          <a:noFill/>
          <a:ln>
            <a:noFill/>
          </a:ln>
        </p:spPr>
      </p:pic>
    </p:spTree>
  </p:cSld>
  <p:clrMapOvr>
    <a:masterClrMapping/>
  </p:clrMapOvr>
  <p:transition spd="slow">
    <p:push dir="r"/>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250"/>
                                  </p:stCondLst>
                                  <p:childTnLst>
                                    <p:set>
                                      <p:cBhvr>
                                        <p:cTn dur="1" fill="hold">
                                          <p:stCondLst>
                                            <p:cond delay="0"/>
                                          </p:stCondLst>
                                        </p:cTn>
                                        <p:tgtEl>
                                          <p:spTgt spid="167"/>
                                        </p:tgtEl>
                                        <p:attrNameLst>
                                          <p:attrName>style.visibility</p:attrName>
                                        </p:attrNameLst>
                                      </p:cBhvr>
                                      <p:to>
                                        <p:strVal val="visible"/>
                                      </p:to>
                                    </p:set>
                                    <p:animEffect filter="fade" transition="in">
                                      <p:cBhvr>
                                        <p:cTn dur="750"/>
                                        <p:tgtEl>
                                          <p:spTgt spid="1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0415"/>
        </a:solidFill>
      </p:bgPr>
    </p:bg>
    <p:spTree>
      <p:nvGrpSpPr>
        <p:cNvPr id="171" name="Shape 171"/>
        <p:cNvGrpSpPr/>
        <p:nvPr/>
      </p:nvGrpSpPr>
      <p:grpSpPr>
        <a:xfrm>
          <a:off x="0" y="0"/>
          <a:ext cx="0" cy="0"/>
          <a:chOff x="0" y="0"/>
          <a:chExt cx="0" cy="0"/>
        </a:xfrm>
      </p:grpSpPr>
      <p:sp>
        <p:nvSpPr>
          <p:cNvPr id="172" name="Google Shape;172;p12"/>
          <p:cNvSpPr txBox="1"/>
          <p:nvPr/>
        </p:nvSpPr>
        <p:spPr>
          <a:xfrm>
            <a:off x="107504" y="260648"/>
            <a:ext cx="409285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400" u="sng">
                <a:solidFill>
                  <a:schemeClr val="lt1"/>
                </a:solidFill>
                <a:latin typeface="Calibri"/>
                <a:ea typeface="Calibri"/>
                <a:cs typeface="Calibri"/>
                <a:sym typeface="Calibri"/>
              </a:rPr>
              <a:t>LÖSEV-Lösemili Çocuklar Vakfı </a:t>
            </a:r>
            <a:endParaRPr b="1" sz="2400" u="sng">
              <a:solidFill>
                <a:schemeClr val="lt1"/>
              </a:solidFill>
              <a:latin typeface="Calibri"/>
              <a:ea typeface="Calibri"/>
              <a:cs typeface="Calibri"/>
              <a:sym typeface="Calibri"/>
            </a:endParaRPr>
          </a:p>
        </p:txBody>
      </p:sp>
      <p:pic>
        <p:nvPicPr>
          <p:cNvPr id="173" name="Google Shape;173;p12"/>
          <p:cNvPicPr preferRelativeResize="0"/>
          <p:nvPr/>
        </p:nvPicPr>
        <p:blipFill rotWithShape="1">
          <a:blip r:embed="rId3">
            <a:alphaModFix/>
          </a:blip>
          <a:srcRect b="-664" l="14569" r="18612" t="361"/>
          <a:stretch/>
        </p:blipFill>
        <p:spPr>
          <a:xfrm>
            <a:off x="3059832" y="1628800"/>
            <a:ext cx="2520280" cy="2128094"/>
          </a:xfrm>
          <a:prstGeom prst="rect">
            <a:avLst/>
          </a:prstGeom>
          <a:noFill/>
          <a:ln>
            <a:noFill/>
          </a:ln>
          <a:effectLst>
            <a:outerShdw blurRad="292100" rotWithShape="0" algn="tl" dir="2700000" dist="139700">
              <a:srgbClr val="333333">
                <a:alpha val="64705"/>
              </a:srgbClr>
            </a:outerShdw>
          </a:effectLst>
        </p:spPr>
      </p:pic>
      <p:pic>
        <p:nvPicPr>
          <p:cNvPr id="174" name="Google Shape;174;p12"/>
          <p:cNvPicPr preferRelativeResize="0"/>
          <p:nvPr/>
        </p:nvPicPr>
        <p:blipFill rotWithShape="1">
          <a:blip r:embed="rId4">
            <a:alphaModFix/>
          </a:blip>
          <a:srcRect b="0" l="0" r="0" t="0"/>
          <a:stretch/>
        </p:blipFill>
        <p:spPr>
          <a:xfrm>
            <a:off x="0" y="1052736"/>
            <a:ext cx="9144000" cy="4754099"/>
          </a:xfrm>
          <a:prstGeom prst="rect">
            <a:avLst/>
          </a:prstGeom>
          <a:noFill/>
          <a:ln>
            <a:noFill/>
          </a:ln>
        </p:spPr>
      </p:pic>
      <p:sp>
        <p:nvSpPr>
          <p:cNvPr id="175" name="Google Shape;175;p12"/>
          <p:cNvSpPr txBox="1"/>
          <p:nvPr/>
        </p:nvSpPr>
        <p:spPr>
          <a:xfrm>
            <a:off x="-36512" y="1052736"/>
            <a:ext cx="9192344" cy="5078313"/>
          </a:xfrm>
          <a:prstGeom prst="rect">
            <a:avLst/>
          </a:prstGeom>
          <a:solidFill>
            <a:schemeClr val="lt1">
              <a:alpha val="84705"/>
            </a:schemeClr>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800">
                <a:solidFill>
                  <a:srgbClr val="0C0C0C"/>
                </a:solidFill>
                <a:latin typeface="Calibri"/>
                <a:ea typeface="Calibri"/>
                <a:cs typeface="Calibri"/>
                <a:sym typeface="Calibri"/>
              </a:rPr>
              <a:t>Lösemili Çocuklar Sağlık ve Eğitim Vakfı (LÖSEV), 1998 yılında Pediatrik Hematolog, Onkolog Dr. Üstün Ezer tarafından Ankara'da kurulan ve lösemili çocuklara yardımda bulunan ve birçok ihtiyacını karşılayan bir vakıftır Şu an İstanbul, İzmir ,Eskişehir, Bursa ve Antalya'da şubeleri bulunan vakfın bünyesinde 20.000 civarında lösemili çocuk bulunmaktadır.</a:t>
            </a:r>
            <a:endParaRPr/>
          </a:p>
          <a:p>
            <a:pPr indent="0" lvl="0" marL="0" marR="0" rtl="0" algn="l">
              <a:spcBef>
                <a:spcPts val="0"/>
              </a:spcBef>
              <a:spcAft>
                <a:spcPts val="0"/>
              </a:spcAft>
              <a:buNone/>
            </a:pPr>
            <a:r>
              <a:rPr b="1" lang="tr-TR" sz="1800">
                <a:solidFill>
                  <a:schemeClr val="dk1"/>
                </a:solidFill>
                <a:latin typeface="Calibri"/>
                <a:ea typeface="Calibri"/>
                <a:cs typeface="Calibri"/>
                <a:sym typeface="Calibri"/>
              </a:rPr>
              <a:t>Uluslararası Çocukluk Çağı Kanserleri Ebeveyn Örgütü (ICCPO) ve Birleşmiş milletler ekonomik ve sosyal konseyi üyesi bir kuruluştur </a:t>
            </a:r>
            <a:endParaRPr/>
          </a:p>
          <a:p>
            <a:pPr indent="0" lvl="0" marL="0" marR="0" rtl="0" algn="l">
              <a:spcBef>
                <a:spcPts val="0"/>
              </a:spcBef>
              <a:spcAft>
                <a:spcPts val="0"/>
              </a:spcAft>
              <a:buNone/>
            </a:pPr>
            <a:r>
              <a:rPr b="1" lang="tr-TR" sz="1800">
                <a:solidFill>
                  <a:schemeClr val="dk1"/>
                </a:solidFill>
                <a:latin typeface="Calibri"/>
                <a:ea typeface="Calibri"/>
                <a:cs typeface="Calibri"/>
                <a:sym typeface="Calibri"/>
              </a:rPr>
              <a:t> </a:t>
            </a:r>
            <a:endParaRPr/>
          </a:p>
          <a:p>
            <a:pPr indent="0" lvl="0" marL="0" marR="0" rtl="0" algn="l">
              <a:spcBef>
                <a:spcPts val="0"/>
              </a:spcBef>
              <a:spcAft>
                <a:spcPts val="0"/>
              </a:spcAft>
              <a:buNone/>
            </a:pPr>
            <a:r>
              <a:rPr b="1" lang="tr-TR" sz="1800">
                <a:solidFill>
                  <a:schemeClr val="dk1"/>
                </a:solidFill>
                <a:latin typeface="Calibri"/>
                <a:ea typeface="Calibri"/>
                <a:cs typeface="Calibri"/>
                <a:sym typeface="Calibri"/>
              </a:rPr>
              <a:t>Vakıf, bünyesinde tedavi gören çocukların kolej seviyesinde eğitim alabilmesi için Türkiye'nin ilk Lösemili çocuklar ana ve ilkokulunu açarak alanında bir ilke öncülük etmiştir.16 Kasım 2008 tarihinde açılan bu okul her yıl 100 lösemili çocuğa parasız eğitim hizmeti vermektedir.2010 yılında açılan Lösemili çocuklar Köyü ile ,Ankara dışından tedavi için LÖSEV'e başvuran ailelere barınma, kısa süreli konaklama, sosyal hizmetler ve iş imkanları sunulmaktadır.</a:t>
            </a:r>
            <a:endParaRPr/>
          </a:p>
          <a:p>
            <a:pPr indent="0" lvl="0" marL="0" marR="0" rtl="0" algn="l">
              <a:spcBef>
                <a:spcPts val="0"/>
              </a:spcBef>
              <a:spcAft>
                <a:spcPts val="0"/>
              </a:spcAft>
              <a:buNone/>
            </a:pPr>
            <a:r>
              <a:rPr b="1" lang="tr-TR" sz="1800">
                <a:solidFill>
                  <a:schemeClr val="dk1"/>
                </a:solidFill>
                <a:latin typeface="Calibri"/>
                <a:ea typeface="Calibri"/>
                <a:cs typeface="Calibri"/>
                <a:sym typeface="Calibri"/>
              </a:rPr>
              <a:t> </a:t>
            </a:r>
            <a:endParaRPr/>
          </a:p>
          <a:p>
            <a:pPr indent="0" lvl="0" marL="0" marR="0" rtl="0" algn="l">
              <a:spcBef>
                <a:spcPts val="0"/>
              </a:spcBef>
              <a:spcAft>
                <a:spcPts val="0"/>
              </a:spcAft>
              <a:buNone/>
            </a:pPr>
            <a:r>
              <a:rPr b="1" lang="tr-TR" sz="1800">
                <a:solidFill>
                  <a:schemeClr val="dk1"/>
                </a:solidFill>
                <a:latin typeface="Calibri"/>
                <a:ea typeface="Calibri"/>
                <a:cs typeface="Calibri"/>
                <a:sym typeface="Calibri"/>
              </a:rPr>
              <a:t>Lösemili çocukların anneleri ve lösemiyi yenen gençlerin el emeği göz nuru ile ürettikleri ürünler LÖSEV'in Ankara merkezi, İstanbul büroları ve LÖSANTE Onkoloji Kenti yerleşkesi içerisinde bulunan ISPANAK(Diğer İsimleriyle LSV DÜKKAN-LÖSEV DÜKKAN) mağazalarında sergilenip satılarak ayrıca ek bir gelir elde edilmektedir. Ayrıca tedavisi sona eren gençler yine bu mağazalarda ve/veya vakıf bünyesinde işe yerleştirilebilmektedir.</a:t>
            </a:r>
            <a:endParaRPr b="1" sz="1800">
              <a:solidFill>
                <a:schemeClr val="dk1"/>
              </a:solidFill>
              <a:latin typeface="Calibri"/>
              <a:ea typeface="Calibri"/>
              <a:cs typeface="Calibri"/>
              <a:sym typeface="Calibri"/>
            </a:endParaRPr>
          </a:p>
        </p:txBody>
      </p:sp>
    </p:spTree>
  </p:cSld>
  <p:clrMapOvr>
    <a:masterClrMapping/>
  </p:clrMapOvr>
  <p:transition spd="slow">
    <p:push dir="r"/>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0415"/>
        </a:solidFill>
      </p:bgPr>
    </p:bg>
    <p:spTree>
      <p:nvGrpSpPr>
        <p:cNvPr id="179" name="Shape 179"/>
        <p:cNvGrpSpPr/>
        <p:nvPr/>
      </p:nvGrpSpPr>
      <p:grpSpPr>
        <a:xfrm>
          <a:off x="0" y="0"/>
          <a:ext cx="0" cy="0"/>
          <a:chOff x="0" y="0"/>
          <a:chExt cx="0" cy="0"/>
        </a:xfrm>
      </p:grpSpPr>
      <p:pic>
        <p:nvPicPr>
          <p:cNvPr id="180" name="Google Shape;180;p13"/>
          <p:cNvPicPr preferRelativeResize="0"/>
          <p:nvPr/>
        </p:nvPicPr>
        <p:blipFill rotWithShape="1">
          <a:blip r:embed="rId3">
            <a:alphaModFix/>
          </a:blip>
          <a:srcRect b="0" l="0" r="0" t="0"/>
          <a:stretch/>
        </p:blipFill>
        <p:spPr>
          <a:xfrm>
            <a:off x="0" y="908720"/>
            <a:ext cx="9144000" cy="4810844"/>
          </a:xfrm>
          <a:prstGeom prst="rect">
            <a:avLst/>
          </a:prstGeom>
          <a:noFill/>
          <a:ln>
            <a:noFill/>
          </a:ln>
        </p:spPr>
      </p:pic>
      <p:sp>
        <p:nvSpPr>
          <p:cNvPr id="181" name="Google Shape;181;p13"/>
          <p:cNvSpPr txBox="1"/>
          <p:nvPr/>
        </p:nvSpPr>
        <p:spPr>
          <a:xfrm>
            <a:off x="107504" y="980728"/>
            <a:ext cx="9036496" cy="4708981"/>
          </a:xfrm>
          <a:prstGeom prst="rect">
            <a:avLst/>
          </a:prstGeom>
          <a:solidFill>
            <a:schemeClr val="lt1">
              <a:alpha val="56862"/>
            </a:schemeClr>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chemeClr val="dk1"/>
                </a:solidFill>
                <a:latin typeface="Calibri"/>
                <a:ea typeface="Calibri"/>
                <a:cs typeface="Calibri"/>
                <a:sym typeface="Calibri"/>
              </a:rPr>
              <a:t>LÖSEV; </a:t>
            </a:r>
            <a:endParaRPr/>
          </a:p>
          <a:p>
            <a:pPr indent="-285750" lvl="0" marL="285750" marR="0" rtl="0" algn="l">
              <a:spcBef>
                <a:spcPts val="0"/>
              </a:spcBef>
              <a:spcAft>
                <a:spcPts val="0"/>
              </a:spcAft>
              <a:buClr>
                <a:schemeClr val="dk1"/>
              </a:buClr>
              <a:buSzPts val="2000"/>
              <a:buFont typeface="Arial"/>
              <a:buChar char="•"/>
            </a:pPr>
            <a:r>
              <a:rPr b="1" lang="tr-TR" sz="2000">
                <a:solidFill>
                  <a:schemeClr val="dk1"/>
                </a:solidFill>
                <a:latin typeface="Calibri"/>
                <a:ea typeface="Calibri"/>
                <a:cs typeface="Calibri"/>
                <a:sym typeface="Calibri"/>
              </a:rPr>
              <a:t>Çocuklar, tedavi süreçleri bittikten sonra, LÖSEV tarafından düzenlenen gezilere katılmaktadır. </a:t>
            </a:r>
            <a:endParaRPr b="1"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20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000"/>
              <a:buFont typeface="Arial"/>
              <a:buChar char="•"/>
            </a:pPr>
            <a:r>
              <a:rPr b="1" lang="tr-TR" sz="2000">
                <a:solidFill>
                  <a:schemeClr val="dk1"/>
                </a:solidFill>
                <a:latin typeface="Calibri"/>
                <a:ea typeface="Calibri"/>
                <a:cs typeface="Calibri"/>
                <a:sym typeface="Calibri"/>
              </a:rPr>
              <a:t>LÖSEV’e kayıtlı olan ailelere, düzenli olarak gıda, giysi, elektronik eşya yardımları yapılmaktadır. </a:t>
            </a:r>
            <a:endParaRPr b="1"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20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000"/>
              <a:buFont typeface="Arial"/>
              <a:buChar char="•"/>
            </a:pPr>
            <a:r>
              <a:rPr b="1" lang="tr-TR" sz="2000">
                <a:solidFill>
                  <a:schemeClr val="dk1"/>
                </a:solidFill>
                <a:latin typeface="Calibri"/>
                <a:ea typeface="Calibri"/>
                <a:cs typeface="Calibri"/>
                <a:sym typeface="Calibri"/>
              </a:rPr>
              <a:t>LÖSANTA hastanesinde, lösemili çocuklara ücretsiz tedavi olanağı sunulmaktadır.</a:t>
            </a:r>
            <a:endParaRPr/>
          </a:p>
          <a:p>
            <a:pPr indent="0" lvl="0" marL="0" marR="0" rtl="0" algn="l">
              <a:spcBef>
                <a:spcPts val="0"/>
              </a:spcBef>
              <a:spcAft>
                <a:spcPts val="0"/>
              </a:spcAft>
              <a:buNone/>
            </a:pPr>
            <a:r>
              <a:rPr b="1" lang="tr-TR" sz="2000">
                <a:solidFill>
                  <a:schemeClr val="dk1"/>
                </a:solidFill>
                <a:latin typeface="Calibri"/>
                <a:ea typeface="Calibri"/>
                <a:cs typeface="Calibri"/>
                <a:sym typeface="Calibri"/>
              </a:rPr>
              <a:t> </a:t>
            </a:r>
            <a:endParaRPr b="1" sz="20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000"/>
              <a:buFont typeface="Arial"/>
              <a:buChar char="•"/>
            </a:pPr>
            <a:r>
              <a:rPr b="1" lang="tr-TR" sz="2000">
                <a:solidFill>
                  <a:schemeClr val="dk1"/>
                </a:solidFill>
                <a:latin typeface="Calibri"/>
                <a:ea typeface="Calibri"/>
                <a:cs typeface="Calibri"/>
                <a:sym typeface="Calibri"/>
              </a:rPr>
              <a:t>LÖSEV, dergi, bülten ve sempozyumlarıyla, çocukların ve ailelerin, lösemi hakkında nitelikli bilgi edinmesini sağlamaktadır. </a:t>
            </a:r>
            <a:endParaRPr b="1"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20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000"/>
              <a:buFont typeface="Arial"/>
              <a:buChar char="•"/>
            </a:pPr>
            <a:r>
              <a:rPr b="1" lang="tr-TR" sz="2000">
                <a:solidFill>
                  <a:schemeClr val="dk1"/>
                </a:solidFill>
                <a:latin typeface="Calibri"/>
                <a:ea typeface="Calibri"/>
                <a:cs typeface="Calibri"/>
                <a:sym typeface="Calibri"/>
              </a:rPr>
              <a:t>LÖSEV, lösemili çocuklara yardım ederken, ailelerin ihtiyaçlarını göz önünde bulundurmakta ve ailenin taleplerine göre yardımda bulunmaktadır.</a:t>
            </a:r>
            <a:endParaRPr/>
          </a:p>
          <a:p>
            <a:pPr indent="-158750" lvl="0" marL="285750" marR="0" rtl="0" algn="l">
              <a:spcBef>
                <a:spcPts val="0"/>
              </a:spcBef>
              <a:spcAft>
                <a:spcPts val="0"/>
              </a:spcAft>
              <a:buClr>
                <a:schemeClr val="dk1"/>
              </a:buClr>
              <a:buSzPts val="2000"/>
              <a:buFont typeface="Noto Sans Symbols"/>
              <a:buNone/>
            </a:pPr>
            <a:r>
              <a:t/>
            </a:r>
            <a:endParaRPr b="1" sz="2000">
              <a:solidFill>
                <a:schemeClr val="dk1"/>
              </a:solidFill>
              <a:latin typeface="Calibri"/>
              <a:ea typeface="Calibri"/>
              <a:cs typeface="Calibri"/>
              <a:sym typeface="Calibri"/>
            </a:endParaRPr>
          </a:p>
        </p:txBody>
      </p:sp>
    </p:spTree>
  </p:cSld>
  <p:clrMapOvr>
    <a:masterClrMapping/>
  </p:clrMapOvr>
  <p:transition spd="slow">
    <p:push dir="r"/>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0415"/>
        </a:solidFill>
      </p:bgPr>
    </p:bg>
    <p:spTree>
      <p:nvGrpSpPr>
        <p:cNvPr id="185" name="Shape 185"/>
        <p:cNvGrpSpPr/>
        <p:nvPr/>
      </p:nvGrpSpPr>
      <p:grpSpPr>
        <a:xfrm>
          <a:off x="0" y="0"/>
          <a:ext cx="0" cy="0"/>
          <a:chOff x="0" y="0"/>
          <a:chExt cx="0" cy="0"/>
        </a:xfrm>
      </p:grpSpPr>
      <p:sp>
        <p:nvSpPr>
          <p:cNvPr id="186" name="Google Shape;186;p14"/>
          <p:cNvSpPr txBox="1"/>
          <p:nvPr/>
        </p:nvSpPr>
        <p:spPr>
          <a:xfrm>
            <a:off x="107504" y="332656"/>
            <a:ext cx="354866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400">
                <a:solidFill>
                  <a:srgbClr val="F2DADA"/>
                </a:solidFill>
                <a:latin typeface="Calibri"/>
                <a:ea typeface="Calibri"/>
                <a:cs typeface="Calibri"/>
                <a:sym typeface="Calibri"/>
              </a:rPr>
              <a:t>LÖSEV’İN KAMPANYALARI </a:t>
            </a:r>
            <a:endParaRPr b="1" sz="2400">
              <a:solidFill>
                <a:srgbClr val="F2DADA"/>
              </a:solidFill>
              <a:latin typeface="Calibri"/>
              <a:ea typeface="Calibri"/>
              <a:cs typeface="Calibri"/>
              <a:sym typeface="Calibri"/>
            </a:endParaRPr>
          </a:p>
        </p:txBody>
      </p:sp>
      <p:sp>
        <p:nvSpPr>
          <p:cNvPr id="187" name="Google Shape;187;p14"/>
          <p:cNvSpPr/>
          <p:nvPr/>
        </p:nvSpPr>
        <p:spPr>
          <a:xfrm>
            <a:off x="106968" y="1156682"/>
            <a:ext cx="9037031" cy="1631216"/>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rgbClr val="FF0000"/>
              </a:buClr>
              <a:buSzPts val="2000"/>
              <a:buFont typeface="Calibri"/>
              <a:buAutoNum type="arabicPeriod"/>
            </a:pPr>
            <a:r>
              <a:rPr b="1" lang="tr-TR" sz="2000">
                <a:solidFill>
                  <a:srgbClr val="FF0000"/>
                </a:solidFill>
                <a:latin typeface="Calibri"/>
                <a:ea typeface="Calibri"/>
                <a:cs typeface="Calibri"/>
                <a:sym typeface="Calibri"/>
              </a:rPr>
              <a:t>Gülüşünde Hayat Var: </a:t>
            </a:r>
            <a:r>
              <a:rPr b="1" lang="tr-TR" sz="2000">
                <a:solidFill>
                  <a:srgbClr val="F2F2F2"/>
                </a:solidFill>
                <a:latin typeface="Calibri"/>
                <a:ea typeface="Calibri"/>
                <a:cs typeface="Calibri"/>
                <a:sym typeface="Calibri"/>
              </a:rPr>
              <a:t>LÖSEV’den çocuklar için radyocularla ortak kampanya…</a:t>
            </a:r>
            <a:endParaRPr/>
          </a:p>
          <a:p>
            <a:pPr indent="0" lvl="0" marL="0" marR="0" rtl="0" algn="l">
              <a:spcBef>
                <a:spcPts val="0"/>
              </a:spcBef>
              <a:spcAft>
                <a:spcPts val="0"/>
              </a:spcAft>
              <a:buNone/>
            </a:pPr>
            <a:r>
              <a:rPr b="1" lang="tr-TR" sz="2000">
                <a:solidFill>
                  <a:srgbClr val="F2F2F2"/>
                </a:solidFill>
                <a:latin typeface="Calibri"/>
                <a:ea typeface="Calibri"/>
                <a:cs typeface="Calibri"/>
                <a:sym typeface="Calibri"/>
              </a:rPr>
              <a:t>Lösemili Çocuklar Vakfı’nın (LÖSEV) ‘Gülüşünde Hayat Var’ kampanyası kapsamında kaydedilen çocuk sesleri, radyo programlarında ‘kahkaha efekti’ olarak kullanılarak bağış istendi.</a:t>
            </a:r>
            <a:endParaRPr/>
          </a:p>
          <a:p>
            <a:pPr indent="0" lvl="0" marL="0" marR="0" rtl="0" algn="l">
              <a:spcBef>
                <a:spcPts val="0"/>
              </a:spcBef>
              <a:spcAft>
                <a:spcPts val="0"/>
              </a:spcAft>
              <a:buNone/>
            </a:pPr>
            <a:r>
              <a:t/>
            </a:r>
            <a:endParaRPr b="1" sz="2000">
              <a:solidFill>
                <a:srgbClr val="F2F2F2"/>
              </a:solidFill>
              <a:latin typeface="Calibri"/>
              <a:ea typeface="Calibri"/>
              <a:cs typeface="Calibri"/>
              <a:sym typeface="Calibri"/>
            </a:endParaRPr>
          </a:p>
        </p:txBody>
      </p:sp>
      <p:pic>
        <p:nvPicPr>
          <p:cNvPr descr="http://www.diken.com.tr/wp-content/uploads/2017/04/losev3.jpg" id="188" name="Google Shape;188;p14"/>
          <p:cNvPicPr preferRelativeResize="0"/>
          <p:nvPr/>
        </p:nvPicPr>
        <p:blipFill rotWithShape="1">
          <a:blip r:embed="rId3">
            <a:alphaModFix/>
          </a:blip>
          <a:srcRect b="0" l="0" r="0" t="0"/>
          <a:stretch/>
        </p:blipFill>
        <p:spPr>
          <a:xfrm>
            <a:off x="201548" y="2787898"/>
            <a:ext cx="4442460" cy="2324100"/>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189" name="Google Shape;189;p14"/>
          <p:cNvSpPr/>
          <p:nvPr/>
        </p:nvSpPr>
        <p:spPr>
          <a:xfrm>
            <a:off x="4644008" y="2714144"/>
            <a:ext cx="4572000"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rgbClr val="F2F2F2"/>
                </a:solidFill>
                <a:latin typeface="Calibri"/>
                <a:ea typeface="Calibri"/>
                <a:cs typeface="Calibri"/>
                <a:sym typeface="Calibri"/>
              </a:rPr>
              <a:t>LÖSEV’in kampanyası için ilk adım 23 Nisan Ulusal Egemenlik ve Çocuk Bayramı’nda atıldı. LÖSEV’in etkinliğinde bir araya gelerek gün boyunca birlikte vakit geçiren çocukların gülüşleri kaydedildi.</a:t>
            </a:r>
            <a:endParaRPr/>
          </a:p>
          <a:p>
            <a:pPr indent="0" lvl="0" marL="0" marR="0" rtl="0" algn="l">
              <a:spcBef>
                <a:spcPts val="0"/>
              </a:spcBef>
              <a:spcAft>
                <a:spcPts val="0"/>
              </a:spcAft>
              <a:buNone/>
            </a:pPr>
            <a:r>
              <a:t/>
            </a:r>
            <a:endParaRPr b="1" sz="2000">
              <a:solidFill>
                <a:srgbClr val="F2F2F2"/>
              </a:solidFill>
              <a:latin typeface="Calibri"/>
              <a:ea typeface="Calibri"/>
              <a:cs typeface="Calibri"/>
              <a:sym typeface="Calibri"/>
            </a:endParaRPr>
          </a:p>
        </p:txBody>
      </p:sp>
      <p:sp>
        <p:nvSpPr>
          <p:cNvPr id="190" name="Google Shape;190;p14"/>
          <p:cNvSpPr/>
          <p:nvPr/>
        </p:nvSpPr>
        <p:spPr>
          <a:xfrm>
            <a:off x="36513" y="5138678"/>
            <a:ext cx="9143999"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rgbClr val="F2F2F2"/>
                </a:solidFill>
                <a:latin typeface="Calibri"/>
                <a:ea typeface="Calibri"/>
                <a:cs typeface="Calibri"/>
                <a:sym typeface="Calibri"/>
              </a:rPr>
              <a:t>Bu sesler, 24 Nisan sabahında bazı radyocuların programlarında ‘kahkaha efekti’ olarak kullRadyocular ise dinleyicilerinden 3406’ya kısa mesajla gülen bir emoji göndererek LÖSEV’e 10 lira bağış yapmalarını istedi. Radyocuların görüntüleri de ‘#GülüşündeHayatVar’ etiketiyle sosyal medyada yayınlandı.</a:t>
            </a:r>
            <a:endParaRPr/>
          </a:p>
        </p:txBody>
      </p:sp>
    </p:spTree>
  </p:cSld>
  <p:clrMapOvr>
    <a:masterClrMapping/>
  </p:clrMapOvr>
  <p:transition spd="slow">
    <p:push dir="r"/>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250"/>
                                  </p:stCondLst>
                                  <p:childTnLst>
                                    <p:set>
                                      <p:cBhvr>
                                        <p:cTn dur="1" fill="hold">
                                          <p:stCondLst>
                                            <p:cond delay="0"/>
                                          </p:stCondLst>
                                        </p:cTn>
                                        <p:tgtEl>
                                          <p:spTgt spid="188"/>
                                        </p:tgtEl>
                                        <p:attrNameLst>
                                          <p:attrName>style.visibility</p:attrName>
                                        </p:attrNameLst>
                                      </p:cBhvr>
                                      <p:to>
                                        <p:strVal val="visible"/>
                                      </p:to>
                                    </p:set>
                                    <p:animEffect filter="fade" transition="in">
                                      <p:cBhvr>
                                        <p:cTn dur="750"/>
                                        <p:tgtEl>
                                          <p:spTgt spid="1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0415"/>
        </a:solidFill>
      </p:bgPr>
    </p:bg>
    <p:spTree>
      <p:nvGrpSpPr>
        <p:cNvPr id="194" name="Shape 194"/>
        <p:cNvGrpSpPr/>
        <p:nvPr/>
      </p:nvGrpSpPr>
      <p:grpSpPr>
        <a:xfrm>
          <a:off x="0" y="0"/>
          <a:ext cx="0" cy="0"/>
          <a:chOff x="0" y="0"/>
          <a:chExt cx="0" cy="0"/>
        </a:xfrm>
      </p:grpSpPr>
      <p:sp>
        <p:nvSpPr>
          <p:cNvPr id="195" name="Google Shape;195;p15"/>
          <p:cNvSpPr/>
          <p:nvPr/>
        </p:nvSpPr>
        <p:spPr>
          <a:xfrm>
            <a:off x="22595" y="404664"/>
            <a:ext cx="5002331" cy="461665"/>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rgbClr val="FF0000"/>
              </a:buClr>
              <a:buSzPts val="2400"/>
              <a:buFont typeface="Calibri"/>
              <a:buAutoNum type="arabicPeriod" startAt="2"/>
            </a:pPr>
            <a:r>
              <a:rPr b="1" lang="tr-TR" sz="2400">
                <a:solidFill>
                  <a:srgbClr val="FF0000"/>
                </a:solidFill>
                <a:latin typeface="Calibri"/>
                <a:ea typeface="Calibri"/>
                <a:cs typeface="Calibri"/>
                <a:sym typeface="Calibri"/>
              </a:rPr>
              <a:t>Maskeni Tak Ve Onların Umudu Ol</a:t>
            </a:r>
            <a:endParaRPr sz="2400">
              <a:solidFill>
                <a:srgbClr val="FF0000"/>
              </a:solidFill>
              <a:latin typeface="Calibri"/>
              <a:ea typeface="Calibri"/>
              <a:cs typeface="Calibri"/>
              <a:sym typeface="Calibri"/>
            </a:endParaRPr>
          </a:p>
        </p:txBody>
      </p:sp>
      <p:pic>
        <p:nvPicPr>
          <p:cNvPr id="196" name="Google Shape;196;p15"/>
          <p:cNvPicPr preferRelativeResize="0"/>
          <p:nvPr/>
        </p:nvPicPr>
        <p:blipFill rotWithShape="1">
          <a:blip r:embed="rId3">
            <a:alphaModFix/>
          </a:blip>
          <a:srcRect b="0" l="0" r="0" t="0"/>
          <a:stretch/>
        </p:blipFill>
        <p:spPr>
          <a:xfrm>
            <a:off x="1547664" y="1916831"/>
            <a:ext cx="5072063" cy="2663825"/>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197" name="Google Shape;197;p15"/>
          <p:cNvSpPr/>
          <p:nvPr/>
        </p:nvSpPr>
        <p:spPr>
          <a:xfrm>
            <a:off x="0" y="5044527"/>
            <a:ext cx="9144000" cy="16312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rgbClr val="F2F2F2"/>
                </a:solidFill>
                <a:latin typeface="Calibri"/>
                <a:ea typeface="Calibri"/>
                <a:cs typeface="Calibri"/>
                <a:sym typeface="Calibri"/>
              </a:rPr>
              <a:t>LÖSEMİLİ Çocuklar Sağlık ve Eğitim Vakfı (LÖSEV), 2-8 Kasım Lösemili Çocuklar Haftası dolayısıyla 'maskeni tak umut ol' kampanyası düzenliyor. Löseminin iyi beslenilmesi ve iyi koşullarda yaşanılması halinde tedavi edilebilir bir hastalık olduğuna dikkat çekmek amacıyla düzenlenecek etkinlikte, maske takan herkes fotoğrafını sosyal medya üzerinden 'losev1998' etiketiyle paylaşarak LÖSEV'e destek olacak.</a:t>
            </a:r>
            <a:endParaRPr/>
          </a:p>
        </p:txBody>
      </p:sp>
    </p:spTree>
  </p:cSld>
  <p:clrMapOvr>
    <a:masterClrMapping/>
  </p:clrMapOvr>
  <p:transition spd="slow">
    <p:push dir="r"/>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250"/>
                                  </p:stCondLst>
                                  <p:childTnLst>
                                    <p:set>
                                      <p:cBhvr>
                                        <p:cTn dur="1" fill="hold">
                                          <p:stCondLst>
                                            <p:cond delay="0"/>
                                          </p:stCondLst>
                                        </p:cTn>
                                        <p:tgtEl>
                                          <p:spTgt spid="196"/>
                                        </p:tgtEl>
                                        <p:attrNameLst>
                                          <p:attrName>style.visibility</p:attrName>
                                        </p:attrNameLst>
                                      </p:cBhvr>
                                      <p:to>
                                        <p:strVal val="visible"/>
                                      </p:to>
                                    </p:set>
                                    <p:animEffect filter="fade" transition="in">
                                      <p:cBhvr>
                                        <p:cTn dur="750"/>
                                        <p:tgtEl>
                                          <p:spTgt spid="1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0415"/>
        </a:solidFill>
      </p:bgPr>
    </p:bg>
    <p:spTree>
      <p:nvGrpSpPr>
        <p:cNvPr id="201" name="Shape 201"/>
        <p:cNvGrpSpPr/>
        <p:nvPr/>
      </p:nvGrpSpPr>
      <p:grpSpPr>
        <a:xfrm>
          <a:off x="0" y="0"/>
          <a:ext cx="0" cy="0"/>
          <a:chOff x="0" y="0"/>
          <a:chExt cx="0" cy="0"/>
        </a:xfrm>
      </p:grpSpPr>
      <p:sp>
        <p:nvSpPr>
          <p:cNvPr id="202" name="Google Shape;202;p16"/>
          <p:cNvSpPr/>
          <p:nvPr/>
        </p:nvSpPr>
        <p:spPr>
          <a:xfrm>
            <a:off x="0" y="404664"/>
            <a:ext cx="6259983" cy="461665"/>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rgbClr val="FF0000"/>
              </a:buClr>
              <a:buSzPts val="2400"/>
              <a:buFont typeface="Calibri"/>
              <a:buAutoNum type="arabicPeriod" startAt="3"/>
            </a:pPr>
            <a:r>
              <a:rPr b="1" lang="tr-TR" sz="2400">
                <a:solidFill>
                  <a:srgbClr val="FF0000"/>
                </a:solidFill>
                <a:latin typeface="Calibri"/>
                <a:ea typeface="Calibri"/>
                <a:cs typeface="Calibri"/>
                <a:sym typeface="Calibri"/>
              </a:rPr>
              <a:t>Lösemili Çocuklar İçin Bir Tuğlada Siz Koyun</a:t>
            </a:r>
            <a:endParaRPr b="1" sz="2400">
              <a:solidFill>
                <a:srgbClr val="FF0000"/>
              </a:solidFill>
              <a:latin typeface="Calibri"/>
              <a:ea typeface="Calibri"/>
              <a:cs typeface="Calibri"/>
              <a:sym typeface="Calibri"/>
            </a:endParaRPr>
          </a:p>
        </p:txBody>
      </p:sp>
      <p:sp>
        <p:nvSpPr>
          <p:cNvPr id="203" name="Google Shape;203;p16"/>
          <p:cNvSpPr/>
          <p:nvPr/>
        </p:nvSpPr>
        <p:spPr>
          <a:xfrm>
            <a:off x="29197" y="1077704"/>
            <a:ext cx="9151315" cy="16312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rgbClr val="F2F2F2"/>
                </a:solidFill>
                <a:latin typeface="Calibri"/>
                <a:ea typeface="Calibri"/>
                <a:cs typeface="Calibri"/>
                <a:sym typeface="Calibri"/>
              </a:rPr>
              <a:t>LÖSEV, Ankara’da yapımı devam eden, ülkemizin en donanımlı Onkoloji Hastanesini ile Avrupa’nın ilk Onkoloji Kenti’nin tamamlanabilmesi ve bu sene, açılabilmesi için büyük bir bağış ve destek kampanyası başlatıyor. “İnsanlık Ölmesin, İnsanlar da Ölmesin” teması ile 70 milyon kişiye seslenen bu kampanya lösemili çocuklara eşsiz bir kent ve tam donanımlı bir hastane yaratmayı amaçlıyor</a:t>
            </a:r>
            <a:endParaRPr/>
          </a:p>
        </p:txBody>
      </p:sp>
      <p:pic>
        <p:nvPicPr>
          <p:cNvPr id="204" name="Google Shape;204;p16"/>
          <p:cNvPicPr preferRelativeResize="0"/>
          <p:nvPr/>
        </p:nvPicPr>
        <p:blipFill rotWithShape="1">
          <a:blip r:embed="rId3">
            <a:alphaModFix/>
          </a:blip>
          <a:srcRect b="0" l="0" r="0" t="0"/>
          <a:stretch/>
        </p:blipFill>
        <p:spPr>
          <a:xfrm>
            <a:off x="2731721" y="2749237"/>
            <a:ext cx="3746265" cy="3725688"/>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transition spd="slow">
    <p:push dir="r"/>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250"/>
                                  </p:stCondLst>
                                  <p:childTnLst>
                                    <p:set>
                                      <p:cBhvr>
                                        <p:cTn dur="1" fill="hold">
                                          <p:stCondLst>
                                            <p:cond delay="0"/>
                                          </p:stCondLst>
                                        </p:cTn>
                                        <p:tgtEl>
                                          <p:spTgt spid="204"/>
                                        </p:tgtEl>
                                        <p:attrNameLst>
                                          <p:attrName>style.visibility</p:attrName>
                                        </p:attrNameLst>
                                      </p:cBhvr>
                                      <p:to>
                                        <p:strVal val="visible"/>
                                      </p:to>
                                    </p:set>
                                    <p:animEffect filter="fade" transition="in">
                                      <p:cBhvr>
                                        <p:cTn dur="750"/>
                                        <p:tgtEl>
                                          <p:spTgt spid="2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0415"/>
        </a:solidFill>
      </p:bgPr>
    </p:bg>
    <p:spTree>
      <p:nvGrpSpPr>
        <p:cNvPr id="208" name="Shape 208"/>
        <p:cNvGrpSpPr/>
        <p:nvPr/>
      </p:nvGrpSpPr>
      <p:grpSpPr>
        <a:xfrm>
          <a:off x="0" y="0"/>
          <a:ext cx="0" cy="0"/>
          <a:chOff x="0" y="0"/>
          <a:chExt cx="0" cy="0"/>
        </a:xfrm>
      </p:grpSpPr>
      <p:sp>
        <p:nvSpPr>
          <p:cNvPr id="209" name="Google Shape;209;p17"/>
          <p:cNvSpPr txBox="1"/>
          <p:nvPr/>
        </p:nvSpPr>
        <p:spPr>
          <a:xfrm>
            <a:off x="179512" y="836712"/>
            <a:ext cx="6192688" cy="461665"/>
          </a:xfrm>
          <a:prstGeom prst="rect">
            <a:avLst/>
          </a:prstGeom>
          <a:solidFill>
            <a:schemeClr val="lt1"/>
          </a:solidFill>
          <a:ln cap="flat" cmpd="sng" w="25400">
            <a:solidFill>
              <a:schemeClr val="accent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tr-TR" sz="2400">
                <a:solidFill>
                  <a:srgbClr val="C00000"/>
                </a:solidFill>
                <a:latin typeface="Calibri"/>
                <a:ea typeface="Calibri"/>
                <a:cs typeface="Calibri"/>
                <a:sym typeface="Calibri"/>
              </a:rPr>
              <a:t>PROJEMİZ  :::?:::  İÇİN</a:t>
            </a:r>
            <a:endParaRPr sz="2400">
              <a:solidFill>
                <a:srgbClr val="C00000"/>
              </a:solidFill>
              <a:latin typeface="Calibri"/>
              <a:ea typeface="Calibri"/>
              <a:cs typeface="Calibri"/>
              <a:sym typeface="Calibri"/>
            </a:endParaRPr>
          </a:p>
        </p:txBody>
      </p:sp>
      <p:sp>
        <p:nvSpPr>
          <p:cNvPr id="210" name="Google Shape;210;p17"/>
          <p:cNvSpPr txBox="1"/>
          <p:nvPr/>
        </p:nvSpPr>
        <p:spPr>
          <a:xfrm>
            <a:off x="35496" y="1634024"/>
            <a:ext cx="7344816"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rgbClr val="E5B8B7"/>
                </a:solidFill>
                <a:latin typeface="Calibri"/>
                <a:ea typeface="Calibri"/>
                <a:cs typeface="Calibri"/>
                <a:sym typeface="Calibri"/>
              </a:rPr>
              <a:t>İyiliğin asla hedefi olmaz. Biz herkes için varız. </a:t>
            </a:r>
            <a:endParaRPr/>
          </a:p>
          <a:p>
            <a:pPr indent="0" lvl="0" marL="0" marR="0" rtl="0" algn="l">
              <a:spcBef>
                <a:spcPts val="0"/>
              </a:spcBef>
              <a:spcAft>
                <a:spcPts val="0"/>
              </a:spcAft>
              <a:buNone/>
            </a:pPr>
            <a:r>
              <a:rPr b="1" lang="tr-TR" sz="2000">
                <a:solidFill>
                  <a:srgbClr val="E5B8B7"/>
                </a:solidFill>
                <a:latin typeface="Calibri"/>
                <a:ea typeface="Calibri"/>
                <a:cs typeface="Calibri"/>
                <a:sym typeface="Calibri"/>
              </a:rPr>
              <a:t>Ama önceliğimiz çocuklar dedik ve bu işe öyle başladık.</a:t>
            </a:r>
            <a:endParaRPr/>
          </a:p>
          <a:p>
            <a:pPr indent="0" lvl="0" marL="0" marR="0" rtl="0" algn="l">
              <a:spcBef>
                <a:spcPts val="0"/>
              </a:spcBef>
              <a:spcAft>
                <a:spcPts val="0"/>
              </a:spcAft>
              <a:buNone/>
            </a:pPr>
            <a:r>
              <a:rPr b="1" lang="tr-TR" sz="2000">
                <a:solidFill>
                  <a:srgbClr val="E5B8B7"/>
                </a:solidFill>
                <a:latin typeface="Calibri"/>
                <a:ea typeface="Calibri"/>
                <a:cs typeface="Calibri"/>
                <a:sym typeface="Calibri"/>
              </a:rPr>
              <a:t>Toplumun her kesiminden insana ulaşmak için yalın bir proje hazırladık. Amacımız farkında olmanızı sağlamak. Metroya binen de araba süren de yaşadığı toplumun yaralarını görsün diye #sağlıkyanımda dedik.</a:t>
            </a:r>
            <a:endParaRPr b="1" sz="2000">
              <a:solidFill>
                <a:srgbClr val="E5B8B7"/>
              </a:solidFill>
              <a:latin typeface="Calibri"/>
              <a:ea typeface="Calibri"/>
              <a:cs typeface="Calibri"/>
              <a:sym typeface="Calibri"/>
            </a:endParaRPr>
          </a:p>
        </p:txBody>
      </p:sp>
      <p:pic>
        <p:nvPicPr>
          <p:cNvPr id="211" name="Google Shape;211;p17"/>
          <p:cNvPicPr preferRelativeResize="0"/>
          <p:nvPr/>
        </p:nvPicPr>
        <p:blipFill rotWithShape="1">
          <a:blip r:embed="rId3">
            <a:alphaModFix/>
          </a:blip>
          <a:srcRect b="0" l="0" r="0" t="0"/>
          <a:stretch/>
        </p:blipFill>
        <p:spPr>
          <a:xfrm>
            <a:off x="1547664" y="3743715"/>
            <a:ext cx="5472608" cy="3069661"/>
          </a:xfrm>
          <a:prstGeom prst="rect">
            <a:avLst/>
          </a:prstGeom>
          <a:noFill/>
          <a:ln>
            <a:noFill/>
          </a:ln>
          <a:effectLst>
            <a:outerShdw blurRad="292100" rotWithShape="0" algn="tl" dir="2700000" dist="139700">
              <a:srgbClr val="333333">
                <a:alpha val="64705"/>
              </a:srgbClr>
            </a:outerShdw>
          </a:effectLst>
        </p:spPr>
      </p:pic>
    </p:spTree>
  </p:cSld>
  <p:clrMapOvr>
    <a:masterClrMapping/>
  </p:clrMapOvr>
  <p:transition spd="slow">
    <p:push dir="r"/>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0415"/>
        </a:solidFill>
      </p:bgPr>
    </p:bg>
    <p:spTree>
      <p:nvGrpSpPr>
        <p:cNvPr id="215" name="Shape 215"/>
        <p:cNvGrpSpPr/>
        <p:nvPr/>
      </p:nvGrpSpPr>
      <p:grpSpPr>
        <a:xfrm>
          <a:off x="0" y="0"/>
          <a:ext cx="0" cy="0"/>
          <a:chOff x="0" y="0"/>
          <a:chExt cx="0" cy="0"/>
        </a:xfrm>
      </p:grpSpPr>
      <p:sp>
        <p:nvSpPr>
          <p:cNvPr id="216" name="Google Shape;216;p18"/>
          <p:cNvSpPr txBox="1"/>
          <p:nvPr/>
        </p:nvSpPr>
        <p:spPr>
          <a:xfrm>
            <a:off x="683568" y="2132856"/>
            <a:ext cx="7898381"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800">
                <a:solidFill>
                  <a:schemeClr val="lt1"/>
                </a:solidFill>
                <a:latin typeface="Calibri"/>
                <a:ea typeface="Calibri"/>
                <a:cs typeface="Calibri"/>
                <a:sym typeface="Calibri"/>
              </a:rPr>
              <a:t>Ülkemizde Faaliyet Gösteren Sivil Toplum Kuruluşlar</a:t>
            </a:r>
            <a:endParaRPr b="1" sz="2800">
              <a:solidFill>
                <a:schemeClr val="lt1"/>
              </a:solidFill>
              <a:latin typeface="Calibri"/>
              <a:ea typeface="Calibri"/>
              <a:cs typeface="Calibri"/>
              <a:sym typeface="Calibri"/>
            </a:endParaRPr>
          </a:p>
        </p:txBody>
      </p:sp>
      <p:pic>
        <p:nvPicPr>
          <p:cNvPr id="217" name="Google Shape;217;p18"/>
          <p:cNvPicPr preferRelativeResize="0"/>
          <p:nvPr/>
        </p:nvPicPr>
        <p:blipFill rotWithShape="1">
          <a:blip r:embed="rId3">
            <a:alphaModFix/>
          </a:blip>
          <a:srcRect b="0" l="0" r="0" t="0"/>
          <a:stretch/>
        </p:blipFill>
        <p:spPr>
          <a:xfrm>
            <a:off x="1372491" y="2859143"/>
            <a:ext cx="5223495" cy="2755844"/>
          </a:xfrm>
          <a:prstGeom prst="rect">
            <a:avLst/>
          </a:prstGeom>
          <a:noFill/>
          <a:ln>
            <a:noFill/>
          </a:ln>
          <a:effectLst>
            <a:outerShdw blurRad="292100" rotWithShape="0" algn="tl" dir="2700000" dist="139700">
              <a:srgbClr val="333333">
                <a:alpha val="64705"/>
              </a:srgbClr>
            </a:outerShdw>
          </a:effectLst>
        </p:spPr>
      </p:pic>
    </p:spTree>
  </p:cSld>
  <p:clrMapOvr>
    <a:masterClrMapping/>
  </p:clrMapOvr>
  <p:transition spd="slow">
    <p:push dir="r"/>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0415"/>
        </a:solidFill>
      </p:bgPr>
    </p:bg>
    <p:spTree>
      <p:nvGrpSpPr>
        <p:cNvPr id="221" name="Shape 221"/>
        <p:cNvGrpSpPr/>
        <p:nvPr/>
      </p:nvGrpSpPr>
      <p:grpSpPr>
        <a:xfrm>
          <a:off x="0" y="0"/>
          <a:ext cx="0" cy="0"/>
          <a:chOff x="0" y="0"/>
          <a:chExt cx="0" cy="0"/>
        </a:xfrm>
      </p:grpSpPr>
      <p:sp>
        <p:nvSpPr>
          <p:cNvPr id="222" name="Google Shape;222;p19"/>
          <p:cNvSpPr txBox="1"/>
          <p:nvPr/>
        </p:nvSpPr>
        <p:spPr>
          <a:xfrm>
            <a:off x="179512" y="692696"/>
            <a:ext cx="5645841" cy="52322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rgbClr val="F2F2F2"/>
              </a:buClr>
              <a:buSzPts val="2800"/>
              <a:buFont typeface="Noto Sans Symbols"/>
              <a:buChar char="❑"/>
            </a:pPr>
            <a:r>
              <a:rPr b="1" lang="tr-TR" sz="2800">
                <a:solidFill>
                  <a:srgbClr val="F2F2F2"/>
                </a:solidFill>
                <a:latin typeface="Calibri"/>
                <a:ea typeface="Calibri"/>
                <a:cs typeface="Calibri"/>
                <a:sym typeface="Calibri"/>
              </a:rPr>
              <a:t>TEGV </a:t>
            </a:r>
            <a:r>
              <a:rPr b="1" lang="tr-TR" sz="2000">
                <a:solidFill>
                  <a:srgbClr val="F2F2F2"/>
                </a:solidFill>
                <a:latin typeface="Calibri"/>
                <a:ea typeface="Calibri"/>
                <a:cs typeface="Calibri"/>
                <a:sym typeface="Calibri"/>
              </a:rPr>
              <a:t>(TÜRKİYE EĞİTİM GÖNÜLLÜLERİ VAKFI)</a:t>
            </a:r>
            <a:endParaRPr b="1" sz="2800">
              <a:solidFill>
                <a:srgbClr val="F2F2F2"/>
              </a:solidFill>
              <a:latin typeface="Calibri"/>
              <a:ea typeface="Calibri"/>
              <a:cs typeface="Calibri"/>
              <a:sym typeface="Calibri"/>
            </a:endParaRPr>
          </a:p>
        </p:txBody>
      </p:sp>
      <p:sp>
        <p:nvSpPr>
          <p:cNvPr id="223" name="Google Shape;223;p19"/>
          <p:cNvSpPr txBox="1"/>
          <p:nvPr/>
        </p:nvSpPr>
        <p:spPr>
          <a:xfrm>
            <a:off x="251520" y="1772816"/>
            <a:ext cx="8496900" cy="193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rgbClr val="F2DADA"/>
                </a:solidFill>
                <a:latin typeface="Calibri"/>
                <a:ea typeface="Calibri"/>
                <a:cs typeface="Calibri"/>
                <a:sym typeface="Calibri"/>
              </a:rPr>
              <a:t>Çağdaş eğitime destek vermek amacıyla 1995 yılında İstanbul’da kurulmuştur.  TEGV ilk ve </a:t>
            </a:r>
            <a:r>
              <a:rPr b="1" lang="tr-TR" sz="2000">
                <a:solidFill>
                  <a:srgbClr val="F2DADA"/>
                </a:solidFill>
                <a:latin typeface="Calibri"/>
                <a:ea typeface="Calibri"/>
                <a:cs typeface="Calibri"/>
                <a:sym typeface="Calibri"/>
              </a:rPr>
              <a:t>ortaöğretim</a:t>
            </a:r>
            <a:r>
              <a:rPr b="1" lang="tr-TR" sz="2000">
                <a:solidFill>
                  <a:srgbClr val="F2DADA"/>
                </a:solidFill>
                <a:latin typeface="Calibri"/>
                <a:ea typeface="Calibri"/>
                <a:cs typeface="Calibri"/>
                <a:sym typeface="Calibri"/>
              </a:rPr>
              <a:t> çağındaki çocuklar için;</a:t>
            </a:r>
            <a:endParaRPr/>
          </a:p>
          <a:p>
            <a:pPr indent="-285750" lvl="0" marL="285750" marR="0" rtl="0" algn="l">
              <a:spcBef>
                <a:spcPts val="0"/>
              </a:spcBef>
              <a:spcAft>
                <a:spcPts val="0"/>
              </a:spcAft>
              <a:buClr>
                <a:srgbClr val="F2DADA"/>
              </a:buClr>
              <a:buSzPts val="2000"/>
              <a:buFont typeface="Arial"/>
              <a:buChar char="•"/>
            </a:pPr>
            <a:r>
              <a:rPr b="1" lang="tr-TR" sz="2000">
                <a:solidFill>
                  <a:srgbClr val="F2DADA"/>
                </a:solidFill>
                <a:latin typeface="Calibri"/>
                <a:ea typeface="Calibri"/>
                <a:cs typeface="Calibri"/>
                <a:sym typeface="Calibri"/>
              </a:rPr>
              <a:t>Kişisel gelişim </a:t>
            </a:r>
            <a:endParaRPr/>
          </a:p>
          <a:p>
            <a:pPr indent="-285750" lvl="0" marL="285750" marR="0" rtl="0" algn="l">
              <a:spcBef>
                <a:spcPts val="0"/>
              </a:spcBef>
              <a:spcAft>
                <a:spcPts val="0"/>
              </a:spcAft>
              <a:buClr>
                <a:srgbClr val="F2DADA"/>
              </a:buClr>
              <a:buSzPts val="2000"/>
              <a:buFont typeface="Arial"/>
              <a:buChar char="•"/>
            </a:pPr>
            <a:r>
              <a:rPr b="1" lang="tr-TR" sz="2000">
                <a:solidFill>
                  <a:srgbClr val="F2DADA"/>
                </a:solidFill>
                <a:latin typeface="Calibri"/>
                <a:ea typeface="Calibri"/>
                <a:cs typeface="Calibri"/>
                <a:sym typeface="Calibri"/>
              </a:rPr>
              <a:t>Kendini ifade edebilme yeteneği</a:t>
            </a:r>
            <a:endParaRPr/>
          </a:p>
          <a:p>
            <a:pPr indent="-285750" lvl="0" marL="285750" marR="0" rtl="0" algn="l">
              <a:spcBef>
                <a:spcPts val="0"/>
              </a:spcBef>
              <a:spcAft>
                <a:spcPts val="0"/>
              </a:spcAft>
              <a:buClr>
                <a:srgbClr val="F2DADA"/>
              </a:buClr>
              <a:buSzPts val="2000"/>
              <a:buFont typeface="Arial"/>
              <a:buChar char="•"/>
            </a:pPr>
            <a:r>
              <a:rPr b="1" lang="tr-TR" sz="2000">
                <a:solidFill>
                  <a:srgbClr val="F2DADA"/>
                </a:solidFill>
                <a:latin typeface="Calibri"/>
                <a:ea typeface="Calibri"/>
                <a:cs typeface="Calibri"/>
                <a:sym typeface="Calibri"/>
              </a:rPr>
              <a:t>Eğlenerek</a:t>
            </a:r>
            <a:r>
              <a:rPr b="1" lang="tr-TR" sz="2000">
                <a:solidFill>
                  <a:srgbClr val="F2DADA"/>
                </a:solidFill>
                <a:latin typeface="Calibri"/>
                <a:ea typeface="Calibri"/>
                <a:cs typeface="Calibri"/>
                <a:sym typeface="Calibri"/>
              </a:rPr>
              <a:t> öğrenme </a:t>
            </a:r>
            <a:endParaRPr/>
          </a:p>
          <a:p>
            <a:pPr indent="0" lvl="0" marL="0" marR="0" rtl="0" algn="r">
              <a:spcBef>
                <a:spcPts val="0"/>
              </a:spcBef>
              <a:spcAft>
                <a:spcPts val="0"/>
              </a:spcAft>
              <a:buNone/>
            </a:pPr>
            <a:r>
              <a:rPr b="1" lang="tr-TR" sz="2000">
                <a:solidFill>
                  <a:srgbClr val="F2DADA"/>
                </a:solidFill>
                <a:latin typeface="Calibri"/>
                <a:ea typeface="Calibri"/>
                <a:cs typeface="Calibri"/>
                <a:sym typeface="Calibri"/>
              </a:rPr>
              <a:t>modelini üstlenerek çocuklarımıza eğitim vermektedir. </a:t>
            </a:r>
            <a:endParaRPr b="1" sz="2000">
              <a:solidFill>
                <a:srgbClr val="E5B8B7"/>
              </a:solidFill>
              <a:latin typeface="Calibri"/>
              <a:ea typeface="Calibri"/>
              <a:cs typeface="Calibri"/>
              <a:sym typeface="Calibri"/>
            </a:endParaRPr>
          </a:p>
        </p:txBody>
      </p:sp>
      <p:pic>
        <p:nvPicPr>
          <p:cNvPr id="224" name="Google Shape;224;p19"/>
          <p:cNvPicPr preferRelativeResize="0"/>
          <p:nvPr/>
        </p:nvPicPr>
        <p:blipFill rotWithShape="1">
          <a:blip r:embed="rId3">
            <a:alphaModFix/>
          </a:blip>
          <a:srcRect b="0" l="0" r="0" t="0"/>
          <a:stretch/>
        </p:blipFill>
        <p:spPr>
          <a:xfrm>
            <a:off x="1763688" y="3861048"/>
            <a:ext cx="5112568" cy="2925325"/>
          </a:xfrm>
          <a:prstGeom prst="rect">
            <a:avLst/>
          </a:prstGeom>
          <a:noFill/>
          <a:ln>
            <a:noFill/>
          </a:ln>
          <a:effectLst>
            <a:outerShdw blurRad="292100" rotWithShape="0" algn="tl" dir="2700000" dist="139700">
              <a:srgbClr val="333333">
                <a:alpha val="64705"/>
              </a:srgbClr>
            </a:outerShdw>
          </a:effectLst>
        </p:spPr>
      </p:pic>
    </p:spTree>
  </p:cSld>
  <p:clrMapOvr>
    <a:masterClrMapping/>
  </p:clrMapOvr>
  <p:transition spd="slow">
    <p:push dir="r"/>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2"/>
          <p:cNvPicPr preferRelativeResize="0"/>
          <p:nvPr/>
        </p:nvPicPr>
        <p:blipFill rotWithShape="1">
          <a:blip r:embed="rId3">
            <a:alphaModFix/>
          </a:blip>
          <a:srcRect b="0" l="0" r="0" t="0"/>
          <a:stretch/>
        </p:blipFill>
        <p:spPr>
          <a:xfrm>
            <a:off x="0" y="1484784"/>
            <a:ext cx="6372200" cy="2975991"/>
          </a:xfrm>
          <a:prstGeom prst="rect">
            <a:avLst/>
          </a:prstGeom>
          <a:noFill/>
          <a:ln>
            <a:noFill/>
          </a:ln>
          <a:effectLst>
            <a:outerShdw blurRad="292100" rotWithShape="0" algn="tl" dir="2700000" dist="139700">
              <a:srgbClr val="333333">
                <a:alpha val="64705"/>
              </a:srgbClr>
            </a:outerShdw>
          </a:effectLst>
        </p:spPr>
      </p:pic>
      <p:sp>
        <p:nvSpPr>
          <p:cNvPr id="96" name="Google Shape;96;p2"/>
          <p:cNvSpPr txBox="1"/>
          <p:nvPr/>
        </p:nvSpPr>
        <p:spPr>
          <a:xfrm>
            <a:off x="-36512" y="692696"/>
            <a:ext cx="248292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800">
                <a:solidFill>
                  <a:schemeClr val="lt1"/>
                </a:solidFill>
                <a:latin typeface="Calibri"/>
                <a:ea typeface="Calibri"/>
                <a:cs typeface="Calibri"/>
                <a:sym typeface="Calibri"/>
              </a:rPr>
              <a:t>Biz varız çünkü;</a:t>
            </a:r>
            <a:endParaRPr b="1" sz="2800">
              <a:solidFill>
                <a:schemeClr val="lt1"/>
              </a:solidFill>
              <a:latin typeface="Calibri"/>
              <a:ea typeface="Calibri"/>
              <a:cs typeface="Calibri"/>
              <a:sym typeface="Calibri"/>
            </a:endParaRPr>
          </a:p>
        </p:txBody>
      </p:sp>
      <p:sp>
        <p:nvSpPr>
          <p:cNvPr id="97" name="Google Shape;97;p2"/>
          <p:cNvSpPr txBox="1"/>
          <p:nvPr/>
        </p:nvSpPr>
        <p:spPr>
          <a:xfrm>
            <a:off x="-36512" y="4797152"/>
            <a:ext cx="8352928"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400">
                <a:solidFill>
                  <a:schemeClr val="lt1"/>
                </a:solidFill>
                <a:latin typeface="Calibri"/>
                <a:ea typeface="Calibri"/>
                <a:cs typeface="Calibri"/>
                <a:sym typeface="Calibri"/>
              </a:rPr>
              <a:t>Her kurum içinde bulunduğu topluma karşı sorumludur.  Bir yandan bu  sorumlulukları yerine getirirken öte yandan uzun vadede değer elde  etmelisiniz. Biz de geçmiş tecrübelerimize dayanarak size en uygun projeyi hazırlıyor ve hayata geçiriyoruz.</a:t>
            </a:r>
            <a:endParaRPr/>
          </a:p>
        </p:txBody>
      </p:sp>
    </p:spTree>
  </p:cSld>
  <p:clrMapOvr>
    <a:masterClrMapping/>
  </p:clrMapOvr>
  <p:transition spd="slow">
    <p:push dir="r"/>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250"/>
                                        <p:tgtEl>
                                          <p:spTgt spid="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0415"/>
        </a:solidFill>
      </p:bgPr>
    </p:bg>
    <p:spTree>
      <p:nvGrpSpPr>
        <p:cNvPr id="228" name="Shape 228"/>
        <p:cNvGrpSpPr/>
        <p:nvPr/>
      </p:nvGrpSpPr>
      <p:grpSpPr>
        <a:xfrm>
          <a:off x="0" y="0"/>
          <a:ext cx="0" cy="0"/>
          <a:chOff x="0" y="0"/>
          <a:chExt cx="0" cy="0"/>
        </a:xfrm>
      </p:grpSpPr>
      <p:sp>
        <p:nvSpPr>
          <p:cNvPr id="229" name="Google Shape;229;p20"/>
          <p:cNvSpPr txBox="1"/>
          <p:nvPr/>
        </p:nvSpPr>
        <p:spPr>
          <a:xfrm>
            <a:off x="35496" y="620688"/>
            <a:ext cx="5343579" cy="52322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lt1"/>
              </a:buClr>
              <a:buSzPts val="2800"/>
              <a:buFont typeface="Noto Sans Symbols"/>
              <a:buChar char="❑"/>
            </a:pPr>
            <a:r>
              <a:rPr b="1" lang="tr-TR" sz="2800">
                <a:solidFill>
                  <a:schemeClr val="lt1"/>
                </a:solidFill>
                <a:latin typeface="Calibri"/>
                <a:ea typeface="Calibri"/>
                <a:cs typeface="Calibri"/>
                <a:sym typeface="Calibri"/>
              </a:rPr>
              <a:t>TOG </a:t>
            </a:r>
            <a:r>
              <a:rPr b="1" lang="tr-TR" sz="2400">
                <a:solidFill>
                  <a:schemeClr val="lt1"/>
                </a:solidFill>
                <a:latin typeface="Calibri"/>
                <a:ea typeface="Calibri"/>
                <a:cs typeface="Calibri"/>
                <a:sym typeface="Calibri"/>
              </a:rPr>
              <a:t>(TOPLUM GÖNÜLLÜLERİ VAKFI)</a:t>
            </a:r>
            <a:endParaRPr b="1" sz="2800">
              <a:solidFill>
                <a:schemeClr val="lt1"/>
              </a:solidFill>
              <a:latin typeface="Calibri"/>
              <a:ea typeface="Calibri"/>
              <a:cs typeface="Calibri"/>
              <a:sym typeface="Calibri"/>
            </a:endParaRPr>
          </a:p>
        </p:txBody>
      </p:sp>
      <p:sp>
        <p:nvSpPr>
          <p:cNvPr id="230" name="Google Shape;230;p20"/>
          <p:cNvSpPr txBox="1"/>
          <p:nvPr/>
        </p:nvSpPr>
        <p:spPr>
          <a:xfrm>
            <a:off x="251520" y="1484784"/>
            <a:ext cx="7848900" cy="1323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rgbClr val="E5B8B7"/>
                </a:solidFill>
                <a:latin typeface="Calibri"/>
                <a:ea typeface="Calibri"/>
                <a:cs typeface="Calibri"/>
                <a:sym typeface="Calibri"/>
              </a:rPr>
              <a:t>2002 yılında kurulan </a:t>
            </a:r>
            <a:r>
              <a:rPr b="1" lang="tr-TR" sz="2000">
                <a:solidFill>
                  <a:srgbClr val="E5B8B7"/>
                </a:solidFill>
                <a:latin typeface="Calibri"/>
                <a:ea typeface="Calibri"/>
                <a:cs typeface="Calibri"/>
                <a:sym typeface="Calibri"/>
              </a:rPr>
              <a:t>vakfın</a:t>
            </a:r>
            <a:r>
              <a:rPr b="1" lang="tr-TR" sz="2000">
                <a:solidFill>
                  <a:srgbClr val="E5B8B7"/>
                </a:solidFill>
                <a:latin typeface="Calibri"/>
                <a:ea typeface="Calibri"/>
                <a:cs typeface="Calibri"/>
                <a:sym typeface="Calibri"/>
              </a:rPr>
              <a:t> Ankara, İzmir ve Diyarbakır’da merkezleri bulunmaktadır. Özellikle gençleri sosyal  sorumluluk projeleriyle buluşturmak için çalışan vakıf uluslararası alanda da hareketlilik gösteriyor. </a:t>
            </a:r>
            <a:endParaRPr b="1" sz="2000">
              <a:solidFill>
                <a:srgbClr val="E5B8B7"/>
              </a:solidFill>
              <a:latin typeface="Calibri"/>
              <a:ea typeface="Calibri"/>
              <a:cs typeface="Calibri"/>
              <a:sym typeface="Calibri"/>
            </a:endParaRPr>
          </a:p>
        </p:txBody>
      </p:sp>
      <p:pic>
        <p:nvPicPr>
          <p:cNvPr id="231" name="Google Shape;231;p20"/>
          <p:cNvPicPr preferRelativeResize="0"/>
          <p:nvPr/>
        </p:nvPicPr>
        <p:blipFill rotWithShape="1">
          <a:blip r:embed="rId3">
            <a:alphaModFix/>
          </a:blip>
          <a:srcRect b="0" l="0" r="0" t="0"/>
          <a:stretch/>
        </p:blipFill>
        <p:spPr>
          <a:xfrm>
            <a:off x="2411760" y="3024336"/>
            <a:ext cx="4024956" cy="3789040"/>
          </a:xfrm>
          <a:prstGeom prst="rect">
            <a:avLst/>
          </a:prstGeom>
          <a:noFill/>
          <a:ln>
            <a:noFill/>
          </a:ln>
          <a:effectLst>
            <a:outerShdw blurRad="292100" rotWithShape="0" algn="tl" dir="2700000" dist="139700">
              <a:srgbClr val="333333">
                <a:alpha val="64705"/>
              </a:srgbClr>
            </a:outerShdw>
          </a:effectLst>
        </p:spPr>
      </p:pic>
    </p:spTree>
  </p:cSld>
  <p:clrMapOvr>
    <a:masterClrMapping/>
  </p:clrMapOvr>
  <p:transition spd="slow">
    <p:push dir="r"/>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0415"/>
        </a:solidFill>
      </p:bgPr>
    </p:bg>
    <p:spTree>
      <p:nvGrpSpPr>
        <p:cNvPr id="235" name="Shape 235"/>
        <p:cNvGrpSpPr/>
        <p:nvPr/>
      </p:nvGrpSpPr>
      <p:grpSpPr>
        <a:xfrm>
          <a:off x="0" y="0"/>
          <a:ext cx="0" cy="0"/>
          <a:chOff x="0" y="0"/>
          <a:chExt cx="0" cy="0"/>
        </a:xfrm>
      </p:grpSpPr>
      <p:sp>
        <p:nvSpPr>
          <p:cNvPr id="236" name="Google Shape;236;p21"/>
          <p:cNvSpPr txBox="1"/>
          <p:nvPr/>
        </p:nvSpPr>
        <p:spPr>
          <a:xfrm>
            <a:off x="251520" y="620688"/>
            <a:ext cx="5679504" cy="52322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lt1"/>
              </a:buClr>
              <a:buSzPts val="2800"/>
              <a:buFont typeface="Noto Sans Symbols"/>
              <a:buChar char="❑"/>
            </a:pPr>
            <a:r>
              <a:rPr b="1" lang="tr-TR" sz="2800">
                <a:solidFill>
                  <a:schemeClr val="lt1"/>
                </a:solidFill>
                <a:latin typeface="Calibri"/>
                <a:ea typeface="Calibri"/>
                <a:cs typeface="Calibri"/>
                <a:sym typeface="Calibri"/>
              </a:rPr>
              <a:t>MOR ÇATI KADIN SIĞINAĞI VAKFI </a:t>
            </a:r>
            <a:endParaRPr b="1" sz="2800">
              <a:solidFill>
                <a:schemeClr val="lt1"/>
              </a:solidFill>
              <a:latin typeface="Calibri"/>
              <a:ea typeface="Calibri"/>
              <a:cs typeface="Calibri"/>
              <a:sym typeface="Calibri"/>
            </a:endParaRPr>
          </a:p>
        </p:txBody>
      </p:sp>
      <p:sp>
        <p:nvSpPr>
          <p:cNvPr id="237" name="Google Shape;237;p21"/>
          <p:cNvSpPr txBox="1"/>
          <p:nvPr/>
        </p:nvSpPr>
        <p:spPr>
          <a:xfrm>
            <a:off x="467544" y="1700808"/>
            <a:ext cx="8064896"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rgbClr val="E5B8B7"/>
                </a:solidFill>
                <a:latin typeface="Calibri"/>
                <a:ea typeface="Calibri"/>
                <a:cs typeface="Calibri"/>
                <a:sym typeface="Calibri"/>
              </a:rPr>
              <a:t>Mor Çatı, kadınlara karşı şiddetin önlenmesi için çalışmalar yapan, aile içi şiddete uğramış kadınlara psikolojik ve hukuki anlamda destek veren ve genel konsept içerisinde kadın haklarını savunan sivil toplum örgütüdür. </a:t>
            </a:r>
            <a:endParaRPr b="1" sz="2000">
              <a:solidFill>
                <a:srgbClr val="E5B8B7"/>
              </a:solidFill>
              <a:latin typeface="Calibri"/>
              <a:ea typeface="Calibri"/>
              <a:cs typeface="Calibri"/>
              <a:sym typeface="Calibri"/>
            </a:endParaRPr>
          </a:p>
        </p:txBody>
      </p:sp>
      <p:pic>
        <p:nvPicPr>
          <p:cNvPr id="238" name="Google Shape;238;p21"/>
          <p:cNvPicPr preferRelativeResize="0"/>
          <p:nvPr/>
        </p:nvPicPr>
        <p:blipFill rotWithShape="1">
          <a:blip r:embed="rId3">
            <a:alphaModFix/>
          </a:blip>
          <a:srcRect b="9491" l="0" r="0" t="0"/>
          <a:stretch/>
        </p:blipFill>
        <p:spPr>
          <a:xfrm>
            <a:off x="3016898" y="2765830"/>
            <a:ext cx="2995262" cy="3831522"/>
          </a:xfrm>
          <a:prstGeom prst="rect">
            <a:avLst/>
          </a:prstGeom>
          <a:noFill/>
          <a:ln>
            <a:noFill/>
          </a:ln>
          <a:effectLst>
            <a:outerShdw blurRad="292100" rotWithShape="0" algn="tl" dir="2700000" dist="139700">
              <a:srgbClr val="333333">
                <a:alpha val="64705"/>
              </a:srgbClr>
            </a:outerShdw>
          </a:effectLst>
        </p:spPr>
      </p:pic>
    </p:spTree>
  </p:cSld>
  <p:clrMapOvr>
    <a:masterClrMapping/>
  </p:clrMapOvr>
  <p:transition spd="slow">
    <p:push dir="r"/>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0415"/>
        </a:solidFill>
      </p:bgPr>
    </p:bg>
    <p:spTree>
      <p:nvGrpSpPr>
        <p:cNvPr id="242" name="Shape 242"/>
        <p:cNvGrpSpPr/>
        <p:nvPr/>
      </p:nvGrpSpPr>
      <p:grpSpPr>
        <a:xfrm>
          <a:off x="0" y="0"/>
          <a:ext cx="0" cy="0"/>
          <a:chOff x="0" y="0"/>
          <a:chExt cx="0" cy="0"/>
        </a:xfrm>
      </p:grpSpPr>
      <p:sp>
        <p:nvSpPr>
          <p:cNvPr id="243" name="Google Shape;243;p22"/>
          <p:cNvSpPr txBox="1"/>
          <p:nvPr/>
        </p:nvSpPr>
        <p:spPr>
          <a:xfrm>
            <a:off x="611560" y="3333475"/>
            <a:ext cx="2356286"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800">
                <a:solidFill>
                  <a:srgbClr val="F2F2F2"/>
                </a:solidFill>
                <a:latin typeface="Calibri"/>
                <a:ea typeface="Calibri"/>
                <a:cs typeface="Calibri"/>
                <a:sym typeface="Calibri"/>
              </a:rPr>
              <a:t>SWOT ANALİZİ</a:t>
            </a:r>
            <a:endParaRPr b="1" sz="2800">
              <a:solidFill>
                <a:srgbClr val="F2F2F2"/>
              </a:solidFill>
              <a:latin typeface="Calibri"/>
              <a:ea typeface="Calibri"/>
              <a:cs typeface="Calibri"/>
              <a:sym typeface="Calibri"/>
            </a:endParaRPr>
          </a:p>
        </p:txBody>
      </p:sp>
      <p:pic>
        <p:nvPicPr>
          <p:cNvPr id="244" name="Google Shape;244;p22"/>
          <p:cNvPicPr preferRelativeResize="0"/>
          <p:nvPr/>
        </p:nvPicPr>
        <p:blipFill rotWithShape="1">
          <a:blip r:embed="rId3">
            <a:alphaModFix/>
          </a:blip>
          <a:srcRect b="0" l="0" r="0" t="0"/>
          <a:stretch/>
        </p:blipFill>
        <p:spPr>
          <a:xfrm>
            <a:off x="5562988" y="1340768"/>
            <a:ext cx="3212320" cy="4518734"/>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spTree>
  </p:cSld>
  <p:clrMapOvr>
    <a:masterClrMapping/>
  </p:clrMapOvr>
  <p:transition spd="slow">
    <p:push dir="r"/>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250"/>
                                  </p:stCondLst>
                                  <p:childTnLst>
                                    <p:set>
                                      <p:cBhvr>
                                        <p:cTn dur="1" fill="hold">
                                          <p:stCondLst>
                                            <p:cond delay="0"/>
                                          </p:stCondLst>
                                        </p:cTn>
                                        <p:tgtEl>
                                          <p:spTgt spid="244"/>
                                        </p:tgtEl>
                                        <p:attrNameLst>
                                          <p:attrName>style.visibility</p:attrName>
                                        </p:attrNameLst>
                                      </p:cBhvr>
                                      <p:to>
                                        <p:strVal val="visible"/>
                                      </p:to>
                                    </p:set>
                                    <p:animEffect filter="fade" transition="in">
                                      <p:cBhvr>
                                        <p:cTn dur="750"/>
                                        <p:tgtEl>
                                          <p:spTgt spid="2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0415"/>
        </a:solidFill>
      </p:bgPr>
    </p:bg>
    <p:spTree>
      <p:nvGrpSpPr>
        <p:cNvPr id="248" name="Shape 248"/>
        <p:cNvGrpSpPr/>
        <p:nvPr/>
      </p:nvGrpSpPr>
      <p:grpSpPr>
        <a:xfrm>
          <a:off x="0" y="0"/>
          <a:ext cx="0" cy="0"/>
          <a:chOff x="0" y="0"/>
          <a:chExt cx="0" cy="0"/>
        </a:xfrm>
      </p:grpSpPr>
      <p:sp>
        <p:nvSpPr>
          <p:cNvPr id="249" name="Google Shape;249;p23"/>
          <p:cNvSpPr/>
          <p:nvPr/>
        </p:nvSpPr>
        <p:spPr>
          <a:xfrm>
            <a:off x="0" y="0"/>
            <a:ext cx="9144000" cy="6858000"/>
          </a:xfrm>
          <a:custGeom>
            <a:rect b="b" l="l" r="r" t="t"/>
            <a:pathLst>
              <a:path extrusionOk="0" h="120000" w="120000">
                <a:moveTo>
                  <a:pt x="0" y="0"/>
                </a:moveTo>
                <a:lnTo>
                  <a:pt x="120000" y="0"/>
                </a:lnTo>
                <a:lnTo>
                  <a:pt x="120000" y="120000"/>
                </a:lnTo>
                <a:lnTo>
                  <a:pt x="0" y="120000"/>
                </a:lnTo>
                <a:close/>
              </a:path>
              <a:path extrusionOk="0" fill="none" h="120000" w="120000">
                <a:moveTo>
                  <a:pt x="-10000" y="0"/>
                </a:moveTo>
                <a:close/>
                <a:lnTo>
                  <a:pt x="-10000" y="120000"/>
                </a:lnTo>
              </a:path>
              <a:path extrusionOk="0" fill="none" h="120000" w="120000">
                <a:moveTo>
                  <a:pt x="-10000" y="22500"/>
                </a:moveTo>
                <a:lnTo>
                  <a:pt x="-46000" y="135000"/>
                </a:lnTo>
              </a:path>
            </a:pathLst>
          </a:custGeom>
          <a:noFill/>
          <a:ln>
            <a:noFill/>
          </a:ln>
        </p:spPr>
        <p:txBody>
          <a:bodyPr anchorCtr="1" anchor="ctr" bIns="45700" lIns="91425" spcFirstLastPara="1" rIns="91425" wrap="square" tIns="45700">
            <a:noAutofit/>
          </a:bodyPr>
          <a:lstStyle/>
          <a:p>
            <a:pPr indent="-6350" lvl="1" marL="114300" marR="0" rtl="0" algn="l">
              <a:lnSpc>
                <a:spcPct val="75000"/>
              </a:lnSpc>
              <a:spcBef>
                <a:spcPts val="0"/>
              </a:spcBef>
              <a:spcAft>
                <a:spcPts val="0"/>
              </a:spcAft>
              <a:buClr>
                <a:schemeClr val="dk1"/>
              </a:buClr>
              <a:buSzPts val="1700"/>
              <a:buFont typeface="Calibri"/>
              <a:buNone/>
            </a:pPr>
            <a:r>
              <a:t/>
            </a:r>
            <a:endParaRPr b="0" i="0" sz="1700" u="none" cap="none" strike="noStrike">
              <a:solidFill>
                <a:schemeClr val="dk1"/>
              </a:solidFill>
              <a:latin typeface="Calibri"/>
              <a:ea typeface="Calibri"/>
              <a:cs typeface="Calibri"/>
              <a:sym typeface="Calibri"/>
            </a:endParaRPr>
          </a:p>
        </p:txBody>
      </p:sp>
      <p:sp>
        <p:nvSpPr>
          <p:cNvPr id="250" name="Google Shape;250;p23"/>
          <p:cNvSpPr txBox="1"/>
          <p:nvPr/>
        </p:nvSpPr>
        <p:spPr>
          <a:xfrm>
            <a:off x="1907704" y="764704"/>
            <a:ext cx="2520280"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400">
                <a:solidFill>
                  <a:schemeClr val="dk1"/>
                </a:solidFill>
                <a:latin typeface="Calibri"/>
                <a:ea typeface="Calibri"/>
                <a:cs typeface="Calibri"/>
                <a:sym typeface="Calibri"/>
              </a:rPr>
              <a:t>               STRENGTHS</a:t>
            </a:r>
            <a:endParaRPr b="1" sz="14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400"/>
              <a:buFont typeface="Arial"/>
              <a:buChar char="•"/>
            </a:pPr>
            <a:r>
              <a:rPr b="1" lang="tr-TR" sz="1400">
                <a:solidFill>
                  <a:schemeClr val="dk1"/>
                </a:solidFill>
                <a:latin typeface="Calibri"/>
                <a:ea typeface="Calibri"/>
                <a:cs typeface="Calibri"/>
                <a:sym typeface="Calibri"/>
              </a:rPr>
              <a:t>Sponsor olan markalar projemiz için büyük miktarda maddiyatı karşılıyor.</a:t>
            </a:r>
            <a:endParaRPr/>
          </a:p>
          <a:p>
            <a:pPr indent="-285750" lvl="0" marL="285750" marR="0" rtl="0" algn="l">
              <a:spcBef>
                <a:spcPts val="0"/>
              </a:spcBef>
              <a:spcAft>
                <a:spcPts val="0"/>
              </a:spcAft>
              <a:buClr>
                <a:schemeClr val="dk1"/>
              </a:buClr>
              <a:buSzPts val="1400"/>
              <a:buFont typeface="Arial"/>
              <a:buChar char="•"/>
            </a:pPr>
            <a:r>
              <a:rPr b="1" lang="tr-TR" sz="1400">
                <a:solidFill>
                  <a:schemeClr val="dk1"/>
                </a:solidFill>
                <a:latin typeface="Calibri"/>
                <a:ea typeface="Calibri"/>
                <a:cs typeface="Calibri"/>
                <a:sym typeface="Calibri"/>
              </a:rPr>
              <a:t>Proje için gönüllü çalışan insanların varlığının bulunması.</a:t>
            </a:r>
            <a:endParaRPr/>
          </a:p>
          <a:p>
            <a:pPr indent="-285750" lvl="0" marL="285750" marR="0" rtl="0" algn="l">
              <a:spcBef>
                <a:spcPts val="0"/>
              </a:spcBef>
              <a:spcAft>
                <a:spcPts val="0"/>
              </a:spcAft>
              <a:buClr>
                <a:schemeClr val="dk1"/>
              </a:buClr>
              <a:buSzPts val="1400"/>
              <a:buFont typeface="Arial"/>
              <a:buChar char="•"/>
            </a:pPr>
            <a:r>
              <a:rPr b="1" lang="tr-TR" sz="1400">
                <a:solidFill>
                  <a:schemeClr val="dk1"/>
                </a:solidFill>
                <a:latin typeface="Calibri"/>
                <a:ea typeface="Calibri"/>
                <a:cs typeface="Calibri"/>
                <a:sym typeface="Calibri"/>
              </a:rPr>
              <a:t>Toplumun her kesimine ulaşabilir bir proje tasarlamış olmamız </a:t>
            </a:r>
            <a:endParaRPr/>
          </a:p>
          <a:p>
            <a:pPr indent="-196850" lvl="0" marL="285750" marR="0" rtl="0" algn="l">
              <a:spcBef>
                <a:spcPts val="0"/>
              </a:spcBef>
              <a:spcAft>
                <a:spcPts val="0"/>
              </a:spcAft>
              <a:buClr>
                <a:schemeClr val="dk1"/>
              </a:buClr>
              <a:buSzPts val="1400"/>
              <a:buFont typeface="Arial"/>
              <a:buNone/>
            </a:pPr>
            <a:r>
              <a:t/>
            </a:r>
            <a:endParaRPr b="1" sz="1400">
              <a:solidFill>
                <a:schemeClr val="dk1"/>
              </a:solidFill>
              <a:latin typeface="Calibri"/>
              <a:ea typeface="Calibri"/>
              <a:cs typeface="Calibri"/>
              <a:sym typeface="Calibri"/>
            </a:endParaRPr>
          </a:p>
        </p:txBody>
      </p:sp>
      <p:sp>
        <p:nvSpPr>
          <p:cNvPr id="251" name="Google Shape;251;p23"/>
          <p:cNvSpPr txBox="1"/>
          <p:nvPr/>
        </p:nvSpPr>
        <p:spPr>
          <a:xfrm>
            <a:off x="4932040" y="764704"/>
            <a:ext cx="223224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400">
                <a:solidFill>
                  <a:srgbClr val="F2F2F2"/>
                </a:solidFill>
                <a:latin typeface="Calibri"/>
                <a:ea typeface="Calibri"/>
                <a:cs typeface="Calibri"/>
                <a:sym typeface="Calibri"/>
              </a:rPr>
              <a:t>          WEAKNESSES</a:t>
            </a:r>
            <a:endParaRPr/>
          </a:p>
          <a:p>
            <a:pPr indent="-196850" lvl="0" marL="285750" marR="0" rtl="0" algn="l">
              <a:spcBef>
                <a:spcPts val="0"/>
              </a:spcBef>
              <a:spcAft>
                <a:spcPts val="0"/>
              </a:spcAft>
              <a:buClr>
                <a:schemeClr val="dk1"/>
              </a:buClr>
              <a:buSzPts val="1400"/>
              <a:buFont typeface="Arial"/>
              <a:buNone/>
            </a:pPr>
            <a:r>
              <a:t/>
            </a:r>
            <a:endParaRPr sz="1400">
              <a:solidFill>
                <a:schemeClr val="dk1"/>
              </a:solidFill>
              <a:latin typeface="Calibri"/>
              <a:ea typeface="Calibri"/>
              <a:cs typeface="Calibri"/>
              <a:sym typeface="Calibri"/>
            </a:endParaRPr>
          </a:p>
        </p:txBody>
      </p:sp>
      <p:sp>
        <p:nvSpPr>
          <p:cNvPr id="252" name="Google Shape;252;p23"/>
          <p:cNvSpPr txBox="1"/>
          <p:nvPr/>
        </p:nvSpPr>
        <p:spPr>
          <a:xfrm>
            <a:off x="1907704" y="3789040"/>
            <a:ext cx="2304256"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400">
                <a:solidFill>
                  <a:srgbClr val="F2F2F2"/>
                </a:solidFill>
                <a:latin typeface="Calibri"/>
                <a:ea typeface="Calibri"/>
                <a:cs typeface="Calibri"/>
                <a:sym typeface="Calibri"/>
              </a:rPr>
              <a:t>            OPPORTUNITES</a:t>
            </a:r>
            <a:endParaRPr/>
          </a:p>
          <a:p>
            <a:pPr indent="-285750" lvl="0" marL="285750" marR="0" rtl="0" algn="l">
              <a:spcBef>
                <a:spcPts val="0"/>
              </a:spcBef>
              <a:spcAft>
                <a:spcPts val="0"/>
              </a:spcAft>
              <a:buClr>
                <a:schemeClr val="dk1"/>
              </a:buClr>
              <a:buSzPts val="1400"/>
              <a:buFont typeface="Arial"/>
              <a:buChar char="•"/>
            </a:pPr>
            <a:r>
              <a:rPr b="1" lang="tr-TR" sz="1400">
                <a:solidFill>
                  <a:schemeClr val="dk1"/>
                </a:solidFill>
                <a:latin typeface="Calibri"/>
                <a:ea typeface="Calibri"/>
                <a:cs typeface="Calibri"/>
                <a:sym typeface="Calibri"/>
              </a:rPr>
              <a:t>Sonbahar ve kış dönemini kapsayacak şekilde hazırlanan proje daha fazla insana ulaşabilir.</a:t>
            </a:r>
            <a:endParaRPr/>
          </a:p>
          <a:p>
            <a:pPr indent="-285750" lvl="0" marL="285750" marR="0" rtl="0" algn="l">
              <a:spcBef>
                <a:spcPts val="0"/>
              </a:spcBef>
              <a:spcAft>
                <a:spcPts val="0"/>
              </a:spcAft>
              <a:buClr>
                <a:schemeClr val="dk1"/>
              </a:buClr>
              <a:buSzPts val="1400"/>
              <a:buFont typeface="Arial"/>
              <a:buChar char="•"/>
            </a:pPr>
            <a:r>
              <a:rPr b="1" lang="tr-TR" sz="1400">
                <a:solidFill>
                  <a:schemeClr val="dk1"/>
                </a:solidFill>
                <a:latin typeface="Calibri"/>
                <a:ea typeface="Calibri"/>
                <a:cs typeface="Calibri"/>
                <a:sym typeface="Calibri"/>
              </a:rPr>
              <a:t>3 farklı alanda yapılacak olması farkındalığı arttırabilir.</a:t>
            </a:r>
            <a:endParaRPr b="1" sz="1400">
              <a:solidFill>
                <a:schemeClr val="dk1"/>
              </a:solidFill>
              <a:latin typeface="Calibri"/>
              <a:ea typeface="Calibri"/>
              <a:cs typeface="Calibri"/>
              <a:sym typeface="Calibri"/>
            </a:endParaRPr>
          </a:p>
        </p:txBody>
      </p:sp>
      <p:sp>
        <p:nvSpPr>
          <p:cNvPr id="253" name="Google Shape;253;p23"/>
          <p:cNvSpPr txBox="1"/>
          <p:nvPr/>
        </p:nvSpPr>
        <p:spPr>
          <a:xfrm>
            <a:off x="4932040" y="3779748"/>
            <a:ext cx="2232248"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400">
                <a:solidFill>
                  <a:srgbClr val="0C0C0C"/>
                </a:solidFill>
                <a:latin typeface="Calibri"/>
                <a:ea typeface="Calibri"/>
                <a:cs typeface="Calibri"/>
                <a:sym typeface="Calibri"/>
              </a:rPr>
              <a:t>             THREATS</a:t>
            </a:r>
            <a:endParaRPr/>
          </a:p>
          <a:p>
            <a:pPr indent="-285750" lvl="0" marL="285750" marR="0" rtl="0" algn="l">
              <a:spcBef>
                <a:spcPts val="0"/>
              </a:spcBef>
              <a:spcAft>
                <a:spcPts val="0"/>
              </a:spcAft>
              <a:buClr>
                <a:srgbClr val="0C0C0C"/>
              </a:buClr>
              <a:buSzPts val="1400"/>
              <a:buFont typeface="Arial"/>
              <a:buChar char="•"/>
            </a:pPr>
            <a:r>
              <a:rPr b="1" lang="tr-TR" sz="1400">
                <a:solidFill>
                  <a:srgbClr val="0C0C0C"/>
                </a:solidFill>
                <a:latin typeface="Calibri"/>
                <a:ea typeface="Calibri"/>
                <a:cs typeface="Calibri"/>
                <a:sym typeface="Calibri"/>
              </a:rPr>
              <a:t>Sponsorumuz olan kulüp taraftarlarıyla diğer taraftarlar arasında anlaşmazlıklar yaşanabilir.</a:t>
            </a:r>
            <a:endParaRPr/>
          </a:p>
          <a:p>
            <a:pPr indent="-285750" lvl="0" marL="285750" marR="0" rtl="0" algn="l">
              <a:spcBef>
                <a:spcPts val="0"/>
              </a:spcBef>
              <a:spcAft>
                <a:spcPts val="0"/>
              </a:spcAft>
              <a:buClr>
                <a:srgbClr val="0C0C0C"/>
              </a:buClr>
              <a:buSzPts val="1400"/>
              <a:buFont typeface="Arial"/>
              <a:buChar char="•"/>
            </a:pPr>
            <a:r>
              <a:rPr b="1" lang="tr-TR" sz="1400">
                <a:solidFill>
                  <a:srgbClr val="0C0C0C"/>
                </a:solidFill>
                <a:latin typeface="Calibri"/>
                <a:ea typeface="Calibri"/>
                <a:cs typeface="Calibri"/>
                <a:sym typeface="Calibri"/>
              </a:rPr>
              <a:t>Seçile sanatçının politik duruşundan doğan önyargılar ortaya çıkabilir.</a:t>
            </a:r>
            <a:endParaRPr sz="1400">
              <a:solidFill>
                <a:srgbClr val="0C0C0C"/>
              </a:solidFill>
              <a:latin typeface="Calibri"/>
              <a:ea typeface="Calibri"/>
              <a:cs typeface="Calibri"/>
              <a:sym typeface="Calibri"/>
            </a:endParaRPr>
          </a:p>
        </p:txBody>
      </p:sp>
    </p:spTree>
  </p:cSld>
  <p:clrMapOvr>
    <a:masterClrMapping/>
  </p:clrMapOvr>
  <p:transition spd="slow">
    <p:push dir="r"/>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0415"/>
        </a:solidFill>
      </p:bgPr>
    </p:bg>
    <p:spTree>
      <p:nvGrpSpPr>
        <p:cNvPr id="257" name="Shape 257"/>
        <p:cNvGrpSpPr/>
        <p:nvPr/>
      </p:nvGrpSpPr>
      <p:grpSpPr>
        <a:xfrm>
          <a:off x="0" y="0"/>
          <a:ext cx="0" cy="0"/>
          <a:chOff x="0" y="0"/>
          <a:chExt cx="0" cy="0"/>
        </a:xfrm>
      </p:grpSpPr>
      <p:sp>
        <p:nvSpPr>
          <p:cNvPr id="258" name="Google Shape;258;p24"/>
          <p:cNvSpPr txBox="1"/>
          <p:nvPr/>
        </p:nvSpPr>
        <p:spPr>
          <a:xfrm>
            <a:off x="467544" y="764704"/>
            <a:ext cx="280544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400">
                <a:solidFill>
                  <a:schemeClr val="lt1"/>
                </a:solidFill>
                <a:latin typeface="Calibri"/>
                <a:ea typeface="Calibri"/>
                <a:cs typeface="Calibri"/>
                <a:sym typeface="Calibri"/>
              </a:rPr>
              <a:t>KİME SESLENİYORUZ</a:t>
            </a:r>
            <a:endParaRPr b="1" sz="2400">
              <a:solidFill>
                <a:schemeClr val="lt1"/>
              </a:solidFill>
              <a:latin typeface="Calibri"/>
              <a:ea typeface="Calibri"/>
              <a:cs typeface="Calibri"/>
              <a:sym typeface="Calibri"/>
            </a:endParaRPr>
          </a:p>
        </p:txBody>
      </p:sp>
      <p:sp>
        <p:nvSpPr>
          <p:cNvPr id="259" name="Google Shape;259;p24"/>
          <p:cNvSpPr txBox="1"/>
          <p:nvPr/>
        </p:nvSpPr>
        <p:spPr>
          <a:xfrm>
            <a:off x="323528" y="1628800"/>
            <a:ext cx="8424936"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rgbClr val="E5B8B7"/>
                </a:solidFill>
                <a:latin typeface="Calibri"/>
                <a:ea typeface="Calibri"/>
                <a:cs typeface="Calibri"/>
                <a:sym typeface="Calibri"/>
              </a:rPr>
              <a:t>Proje amacımızda da belirttiğimiz gibi toplumun her kesimi için çalışıyoruz.</a:t>
            </a:r>
            <a:endParaRPr/>
          </a:p>
          <a:p>
            <a:pPr indent="0" lvl="0" marL="0" marR="0" rtl="0" algn="l">
              <a:spcBef>
                <a:spcPts val="0"/>
              </a:spcBef>
              <a:spcAft>
                <a:spcPts val="0"/>
              </a:spcAft>
              <a:buNone/>
            </a:pPr>
            <a:r>
              <a:rPr b="1" lang="tr-TR" sz="2000">
                <a:solidFill>
                  <a:srgbClr val="E5B8B7"/>
                </a:solidFill>
                <a:latin typeface="Calibri"/>
                <a:ea typeface="Calibri"/>
                <a:cs typeface="Calibri"/>
                <a:sym typeface="Calibri"/>
              </a:rPr>
              <a:t>Her sınıftan ve yaştan insanın günlük olarak kullandıkları alanlarda projemizi uygulayarak topluma ayna olmak ışık tutmak istiyoruz.</a:t>
            </a:r>
            <a:endParaRPr b="1" sz="2000">
              <a:solidFill>
                <a:srgbClr val="E5B8B7"/>
              </a:solidFill>
              <a:latin typeface="Calibri"/>
              <a:ea typeface="Calibri"/>
              <a:cs typeface="Calibri"/>
              <a:sym typeface="Calibri"/>
            </a:endParaRPr>
          </a:p>
          <a:p>
            <a:pPr indent="0" lvl="0" marL="0" marR="0" rtl="0" algn="l">
              <a:spcBef>
                <a:spcPts val="0"/>
              </a:spcBef>
              <a:spcAft>
                <a:spcPts val="0"/>
              </a:spcAft>
              <a:buNone/>
            </a:pPr>
            <a:r>
              <a:rPr b="1" lang="tr-TR" sz="2000">
                <a:solidFill>
                  <a:srgbClr val="E5B8B7"/>
                </a:solidFill>
                <a:latin typeface="Calibri"/>
                <a:ea typeface="Calibri"/>
                <a:cs typeface="Calibri"/>
                <a:sym typeface="Calibri"/>
              </a:rPr>
              <a:t>Gençleri temel alsak da aslında hedef kitlemiz toplumun ta kendisi...</a:t>
            </a:r>
            <a:endParaRPr/>
          </a:p>
        </p:txBody>
      </p:sp>
      <p:pic>
        <p:nvPicPr>
          <p:cNvPr id="260" name="Google Shape;260;p24"/>
          <p:cNvPicPr preferRelativeResize="0"/>
          <p:nvPr/>
        </p:nvPicPr>
        <p:blipFill rotWithShape="1">
          <a:blip r:embed="rId3">
            <a:alphaModFix/>
          </a:blip>
          <a:srcRect b="0" l="0" r="0" t="0"/>
          <a:stretch/>
        </p:blipFill>
        <p:spPr>
          <a:xfrm>
            <a:off x="1331640" y="3284984"/>
            <a:ext cx="5538192" cy="3046006"/>
          </a:xfrm>
          <a:prstGeom prst="rect">
            <a:avLst/>
          </a:prstGeom>
          <a:noFill/>
          <a:ln>
            <a:noFill/>
          </a:ln>
          <a:effectLst>
            <a:outerShdw blurRad="292100" rotWithShape="0" algn="tl" dir="2700000" dist="139700">
              <a:srgbClr val="333333">
                <a:alpha val="64705"/>
              </a:srgbClr>
            </a:outerShdw>
          </a:effectLst>
        </p:spPr>
      </p:pic>
    </p:spTree>
  </p:cSld>
  <p:clrMapOvr>
    <a:masterClrMapping/>
  </p:clrMapOvr>
  <p:transition spd="slow">
    <p:push dir="r"/>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0415"/>
        </a:solidFill>
      </p:bgPr>
    </p:bg>
    <p:spTree>
      <p:nvGrpSpPr>
        <p:cNvPr id="264" name="Shape 264"/>
        <p:cNvGrpSpPr/>
        <p:nvPr/>
      </p:nvGrpSpPr>
      <p:grpSpPr>
        <a:xfrm>
          <a:off x="0" y="0"/>
          <a:ext cx="0" cy="0"/>
          <a:chOff x="0" y="0"/>
          <a:chExt cx="0" cy="0"/>
        </a:xfrm>
      </p:grpSpPr>
      <p:sp>
        <p:nvSpPr>
          <p:cNvPr id="265" name="Google Shape;265;p25"/>
          <p:cNvSpPr txBox="1"/>
          <p:nvPr/>
        </p:nvSpPr>
        <p:spPr>
          <a:xfrm>
            <a:off x="395536" y="476672"/>
            <a:ext cx="7560840" cy="501675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chemeClr val="lt1"/>
                </a:solidFill>
                <a:latin typeface="Calibri"/>
                <a:ea typeface="Calibri"/>
                <a:cs typeface="Calibri"/>
                <a:sym typeface="Calibri"/>
              </a:rPr>
              <a:t>Bu proje oluşturulmadan önce geniş çaplı bir araştırma yapıldı. LÖSEV’in geçmiş projelerinin yanı sıra dünya çapında tarama yapıldı. 2 farklı ülkeden 2 farklı STK’u incelendi;</a:t>
            </a:r>
            <a:endParaRPr/>
          </a:p>
          <a:p>
            <a:pPr indent="0" lvl="0" marL="0" marR="0" rtl="0" algn="l">
              <a:spcBef>
                <a:spcPts val="0"/>
              </a:spcBef>
              <a:spcAft>
                <a:spcPts val="0"/>
              </a:spcAft>
              <a:buNone/>
            </a:pPr>
            <a:r>
              <a:t/>
            </a:r>
            <a:endParaRPr b="1" sz="2000">
              <a:solidFill>
                <a:schemeClr val="lt1"/>
              </a:solidFill>
              <a:latin typeface="Calibri"/>
              <a:ea typeface="Calibri"/>
              <a:cs typeface="Calibri"/>
              <a:sym typeface="Calibri"/>
            </a:endParaRPr>
          </a:p>
          <a:p>
            <a:pPr indent="0" lvl="0" marL="0" marR="0" rtl="0" algn="l">
              <a:spcBef>
                <a:spcPts val="0"/>
              </a:spcBef>
              <a:spcAft>
                <a:spcPts val="0"/>
              </a:spcAft>
              <a:buNone/>
            </a:pPr>
            <a:r>
              <a:t/>
            </a:r>
            <a:endParaRPr b="1" sz="2000">
              <a:solidFill>
                <a:schemeClr val="lt1"/>
              </a:solidFill>
              <a:latin typeface="Calibri"/>
              <a:ea typeface="Calibri"/>
              <a:cs typeface="Calibri"/>
              <a:sym typeface="Calibri"/>
            </a:endParaRPr>
          </a:p>
          <a:p>
            <a:pPr indent="-457200" lvl="0" marL="457200" marR="0" rtl="0" algn="l">
              <a:spcBef>
                <a:spcPts val="0"/>
              </a:spcBef>
              <a:spcAft>
                <a:spcPts val="0"/>
              </a:spcAft>
              <a:buClr>
                <a:srgbClr val="C00000"/>
              </a:buClr>
              <a:buSzPts val="2000"/>
              <a:buFont typeface="Calibri"/>
              <a:buAutoNum type="arabicPeriod"/>
            </a:pPr>
            <a:r>
              <a:rPr b="1" lang="tr-TR" sz="2000">
                <a:solidFill>
                  <a:srgbClr val="C00000"/>
                </a:solidFill>
                <a:latin typeface="Calibri"/>
                <a:ea typeface="Calibri"/>
                <a:cs typeface="Calibri"/>
                <a:sym typeface="Calibri"/>
              </a:rPr>
              <a:t>İSVEÇ</a:t>
            </a:r>
            <a:endParaRPr/>
          </a:p>
          <a:p>
            <a:pPr indent="0" lvl="0" marL="0" marR="0" rtl="0" algn="l">
              <a:spcBef>
                <a:spcPts val="0"/>
              </a:spcBef>
              <a:spcAft>
                <a:spcPts val="0"/>
              </a:spcAft>
              <a:buNone/>
            </a:pPr>
            <a:r>
              <a:t/>
            </a:r>
            <a:endParaRPr b="1" sz="2000">
              <a:solidFill>
                <a:schemeClr val="lt1"/>
              </a:solidFill>
              <a:latin typeface="Calibri"/>
              <a:ea typeface="Calibri"/>
              <a:cs typeface="Calibri"/>
              <a:sym typeface="Calibri"/>
            </a:endParaRPr>
          </a:p>
          <a:p>
            <a:pPr indent="0" lvl="0" marL="0" marR="0" rtl="0" algn="l">
              <a:spcBef>
                <a:spcPts val="0"/>
              </a:spcBef>
              <a:spcAft>
                <a:spcPts val="0"/>
              </a:spcAft>
              <a:buNone/>
            </a:pPr>
            <a:r>
              <a:rPr b="1" lang="tr-TR" sz="2000">
                <a:solidFill>
                  <a:schemeClr val="lt1"/>
                </a:solidFill>
                <a:latin typeface="Calibri"/>
                <a:ea typeface="Calibri"/>
                <a:cs typeface="Calibri"/>
                <a:sym typeface="Calibri"/>
              </a:rPr>
              <a:t>Cancerföreningen İsveç’in en çok bilinen toplum kuruluşu. Ama bizden ayrı olarak bakanlıklarına direk bağlılar. Haliyle gelen gelir sadece hayır işlerinden elde edilmiyor.</a:t>
            </a:r>
            <a:endParaRPr/>
          </a:p>
          <a:p>
            <a:pPr indent="0" lvl="0" marL="0" marR="0" rtl="0" algn="l">
              <a:spcBef>
                <a:spcPts val="0"/>
              </a:spcBef>
              <a:spcAft>
                <a:spcPts val="0"/>
              </a:spcAft>
              <a:buNone/>
            </a:pPr>
            <a:r>
              <a:rPr b="1" lang="tr-TR" sz="2000">
                <a:solidFill>
                  <a:schemeClr val="lt1"/>
                </a:solidFill>
                <a:latin typeface="Calibri"/>
                <a:ea typeface="Calibri"/>
                <a:cs typeface="Calibri"/>
                <a:sym typeface="Calibri"/>
              </a:rPr>
              <a:t> </a:t>
            </a:r>
            <a:endParaRPr/>
          </a:p>
          <a:p>
            <a:pPr indent="0" lvl="0" marL="0" marR="0" rtl="0" algn="l">
              <a:spcBef>
                <a:spcPts val="0"/>
              </a:spcBef>
              <a:spcAft>
                <a:spcPts val="0"/>
              </a:spcAft>
              <a:buNone/>
            </a:pPr>
            <a:r>
              <a:rPr b="1" lang="tr-TR" sz="2000">
                <a:solidFill>
                  <a:schemeClr val="lt1"/>
                </a:solidFill>
                <a:latin typeface="Calibri"/>
                <a:ea typeface="Calibri"/>
                <a:cs typeface="Calibri"/>
                <a:sym typeface="Calibri"/>
              </a:rPr>
              <a:t>Beş sene de bir kez ülkeyi alanlarına ayırarak tek tek bütün hanelere donör bağışı ve tedaviler hakkında bilgi veriyorlar. </a:t>
            </a:r>
            <a:endParaRPr/>
          </a:p>
          <a:p>
            <a:pPr indent="0" lvl="0" marL="0" marR="0" rtl="0" algn="l">
              <a:spcBef>
                <a:spcPts val="0"/>
              </a:spcBef>
              <a:spcAft>
                <a:spcPts val="0"/>
              </a:spcAft>
              <a:buNone/>
            </a:pPr>
            <a:r>
              <a:t/>
            </a:r>
            <a:endParaRPr b="1" sz="2000">
              <a:solidFill>
                <a:schemeClr val="lt1"/>
              </a:solidFill>
              <a:latin typeface="Calibri"/>
              <a:ea typeface="Calibri"/>
              <a:cs typeface="Calibri"/>
              <a:sym typeface="Calibri"/>
            </a:endParaRPr>
          </a:p>
          <a:p>
            <a:pPr indent="0" lvl="0" marL="0" marR="0" rtl="0" algn="l">
              <a:spcBef>
                <a:spcPts val="0"/>
              </a:spcBef>
              <a:spcAft>
                <a:spcPts val="0"/>
              </a:spcAft>
              <a:buNone/>
            </a:pPr>
            <a:r>
              <a:rPr b="1" lang="tr-TR" sz="2000">
                <a:solidFill>
                  <a:schemeClr val="lt1"/>
                </a:solidFill>
                <a:latin typeface="Calibri"/>
                <a:ea typeface="Calibri"/>
                <a:cs typeface="Calibri"/>
                <a:sym typeface="Calibri"/>
              </a:rPr>
              <a:t>Aynı zamanda her sene Lösemi adına hastalığı yenen insanlar tarafından kurdukları takımlarla şenlik oyunları düzenliyorlar</a:t>
            </a:r>
            <a:endParaRPr/>
          </a:p>
        </p:txBody>
      </p:sp>
    </p:spTree>
  </p:cSld>
  <p:clrMapOvr>
    <a:masterClrMapping/>
  </p:clrMapOvr>
  <p:transition spd="slow">
    <p:push dir="r"/>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0415"/>
        </a:solidFill>
      </p:bgPr>
    </p:bg>
    <p:spTree>
      <p:nvGrpSpPr>
        <p:cNvPr id="269" name="Shape 269"/>
        <p:cNvGrpSpPr/>
        <p:nvPr/>
      </p:nvGrpSpPr>
      <p:grpSpPr>
        <a:xfrm>
          <a:off x="0" y="0"/>
          <a:ext cx="0" cy="0"/>
          <a:chOff x="0" y="0"/>
          <a:chExt cx="0" cy="0"/>
        </a:xfrm>
      </p:grpSpPr>
      <p:pic>
        <p:nvPicPr>
          <p:cNvPr id="270" name="Google Shape;270;p26"/>
          <p:cNvPicPr preferRelativeResize="0"/>
          <p:nvPr/>
        </p:nvPicPr>
        <p:blipFill rotWithShape="1">
          <a:blip r:embed="rId3">
            <a:alphaModFix/>
          </a:blip>
          <a:srcRect b="0" l="7474" r="7662" t="0"/>
          <a:stretch/>
        </p:blipFill>
        <p:spPr>
          <a:xfrm>
            <a:off x="2286000" y="692696"/>
            <a:ext cx="4294909" cy="5060975"/>
          </a:xfrm>
          <a:prstGeom prst="rect">
            <a:avLst/>
          </a:prstGeom>
          <a:noFill/>
          <a:ln>
            <a:noFill/>
          </a:ln>
          <a:effectLst>
            <a:outerShdw blurRad="292100" rotWithShape="0" algn="tl" dir="2700000" dist="139700">
              <a:srgbClr val="333333">
                <a:alpha val="64705"/>
              </a:srgbClr>
            </a:outerShdw>
          </a:effectLst>
        </p:spPr>
      </p:pic>
    </p:spTree>
  </p:cSld>
  <p:clrMapOvr>
    <a:masterClrMapping/>
  </p:clrMapOvr>
  <p:transition spd="slow">
    <p:push dir="r"/>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0415"/>
        </a:solidFill>
      </p:bgPr>
    </p:bg>
    <p:spTree>
      <p:nvGrpSpPr>
        <p:cNvPr id="274" name="Shape 274"/>
        <p:cNvGrpSpPr/>
        <p:nvPr/>
      </p:nvGrpSpPr>
      <p:grpSpPr>
        <a:xfrm>
          <a:off x="0" y="0"/>
          <a:ext cx="0" cy="0"/>
          <a:chOff x="0" y="0"/>
          <a:chExt cx="0" cy="0"/>
        </a:xfrm>
      </p:grpSpPr>
      <p:sp>
        <p:nvSpPr>
          <p:cNvPr id="275" name="Google Shape;275;p27"/>
          <p:cNvSpPr txBox="1"/>
          <p:nvPr/>
        </p:nvSpPr>
        <p:spPr>
          <a:xfrm>
            <a:off x="539552" y="1594534"/>
            <a:ext cx="7992888" cy="347787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C00000"/>
              </a:buClr>
              <a:buSzPts val="2000"/>
              <a:buFont typeface="Calibri"/>
              <a:buAutoNum type="arabicPeriod" startAt="2"/>
            </a:pPr>
            <a:r>
              <a:rPr b="1" lang="tr-TR" sz="2000">
                <a:solidFill>
                  <a:srgbClr val="C00000"/>
                </a:solidFill>
                <a:latin typeface="Calibri"/>
                <a:ea typeface="Calibri"/>
                <a:cs typeface="Calibri"/>
                <a:sym typeface="Calibri"/>
              </a:rPr>
              <a:t>KANADA</a:t>
            </a:r>
            <a:endParaRPr/>
          </a:p>
          <a:p>
            <a:pPr indent="0" lvl="0" marL="0" marR="0" rtl="0" algn="l">
              <a:spcBef>
                <a:spcPts val="0"/>
              </a:spcBef>
              <a:spcAft>
                <a:spcPts val="0"/>
              </a:spcAft>
              <a:buNone/>
            </a:pPr>
            <a:r>
              <a:t/>
            </a:r>
            <a:endParaRPr b="1" sz="2000">
              <a:solidFill>
                <a:srgbClr val="C00000"/>
              </a:solidFill>
              <a:latin typeface="Calibri"/>
              <a:ea typeface="Calibri"/>
              <a:cs typeface="Calibri"/>
              <a:sym typeface="Calibri"/>
            </a:endParaRPr>
          </a:p>
          <a:p>
            <a:pPr indent="0" lvl="0" marL="0" marR="0" rtl="0" algn="l">
              <a:spcBef>
                <a:spcPts val="0"/>
              </a:spcBef>
              <a:spcAft>
                <a:spcPts val="0"/>
              </a:spcAft>
              <a:buNone/>
            </a:pPr>
            <a:r>
              <a:rPr b="1" lang="tr-TR" sz="2000">
                <a:solidFill>
                  <a:schemeClr val="lt1"/>
                </a:solidFill>
                <a:latin typeface="Calibri"/>
                <a:ea typeface="Calibri"/>
                <a:cs typeface="Calibri"/>
                <a:sym typeface="Calibri"/>
              </a:rPr>
              <a:t>llscanada ise  çalışmalarını daha çok spor alanında yürütüyor. Buz hokeyi için her sezon başlangıcında ki ilk 1 aylık gelir derneğe bağışlanıyor.</a:t>
            </a:r>
            <a:endParaRPr/>
          </a:p>
          <a:p>
            <a:pPr indent="0" lvl="0" marL="0" marR="0" rtl="0" algn="l">
              <a:spcBef>
                <a:spcPts val="0"/>
              </a:spcBef>
              <a:spcAft>
                <a:spcPts val="0"/>
              </a:spcAft>
              <a:buNone/>
            </a:pPr>
            <a:r>
              <a:t/>
            </a:r>
            <a:endParaRPr b="1" sz="2000">
              <a:solidFill>
                <a:schemeClr val="lt1"/>
              </a:solidFill>
              <a:latin typeface="Calibri"/>
              <a:ea typeface="Calibri"/>
              <a:cs typeface="Calibri"/>
              <a:sym typeface="Calibri"/>
            </a:endParaRPr>
          </a:p>
          <a:p>
            <a:pPr indent="0" lvl="0" marL="0" marR="0" rtl="0" algn="l">
              <a:spcBef>
                <a:spcPts val="0"/>
              </a:spcBef>
              <a:spcAft>
                <a:spcPts val="0"/>
              </a:spcAft>
              <a:buNone/>
            </a:pPr>
            <a:r>
              <a:rPr b="1" lang="tr-TR" sz="2000">
                <a:solidFill>
                  <a:schemeClr val="lt1"/>
                </a:solidFill>
                <a:latin typeface="Calibri"/>
                <a:ea typeface="Calibri"/>
                <a:cs typeface="Calibri"/>
                <a:sym typeface="Calibri"/>
              </a:rPr>
              <a:t>Bunun yanı sıra tedavi gören ailelerin yakınları ve gönüller geleneksel el işi ürünlerini derneğin internet sitesi üzerinden satıyor.</a:t>
            </a:r>
            <a:endParaRPr/>
          </a:p>
          <a:p>
            <a:pPr indent="0" lvl="0" marL="0" marR="0" rtl="0" algn="l">
              <a:spcBef>
                <a:spcPts val="0"/>
              </a:spcBef>
              <a:spcAft>
                <a:spcPts val="0"/>
              </a:spcAft>
              <a:buNone/>
            </a:pPr>
            <a:r>
              <a:t/>
            </a:r>
            <a:endParaRPr b="1" sz="2000">
              <a:solidFill>
                <a:schemeClr val="lt1"/>
              </a:solidFill>
              <a:latin typeface="Calibri"/>
              <a:ea typeface="Calibri"/>
              <a:cs typeface="Calibri"/>
              <a:sym typeface="Calibri"/>
            </a:endParaRPr>
          </a:p>
          <a:p>
            <a:pPr indent="0" lvl="0" marL="0" marR="0" rtl="0" algn="l">
              <a:spcBef>
                <a:spcPts val="0"/>
              </a:spcBef>
              <a:spcAft>
                <a:spcPts val="0"/>
              </a:spcAft>
              <a:buNone/>
            </a:pPr>
            <a:r>
              <a:rPr b="1" lang="tr-TR" sz="2000">
                <a:solidFill>
                  <a:schemeClr val="lt1"/>
                </a:solidFill>
                <a:latin typeface="Calibri"/>
                <a:ea typeface="Calibri"/>
                <a:cs typeface="Calibri"/>
                <a:sym typeface="Calibri"/>
              </a:rPr>
              <a:t>Ayrıca her sene kendi hazırladıkları dilek fenerlerini şölen halinde uçuruyorlar.</a:t>
            </a:r>
            <a:endParaRPr b="1" sz="2000">
              <a:solidFill>
                <a:schemeClr val="lt1"/>
              </a:solidFill>
              <a:latin typeface="Calibri"/>
              <a:ea typeface="Calibri"/>
              <a:cs typeface="Calibri"/>
              <a:sym typeface="Calibri"/>
            </a:endParaRPr>
          </a:p>
          <a:p>
            <a:pPr indent="0" lvl="0" marL="0" marR="0" rtl="0" algn="l">
              <a:spcBef>
                <a:spcPts val="0"/>
              </a:spcBef>
              <a:spcAft>
                <a:spcPts val="0"/>
              </a:spcAft>
              <a:buNone/>
            </a:pPr>
            <a:r>
              <a:t/>
            </a:r>
            <a:endParaRPr b="1" sz="2000">
              <a:solidFill>
                <a:srgbClr val="C00000"/>
              </a:solidFill>
              <a:latin typeface="Calibri"/>
              <a:ea typeface="Calibri"/>
              <a:cs typeface="Calibri"/>
              <a:sym typeface="Calibri"/>
            </a:endParaRPr>
          </a:p>
        </p:txBody>
      </p:sp>
    </p:spTree>
  </p:cSld>
  <p:clrMapOvr>
    <a:masterClrMapping/>
  </p:clrMapOvr>
  <p:transition spd="slow">
    <p:push dir="r"/>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0415"/>
        </a:solidFill>
      </p:bgPr>
    </p:bg>
    <p:spTree>
      <p:nvGrpSpPr>
        <p:cNvPr id="279" name="Shape 279"/>
        <p:cNvGrpSpPr/>
        <p:nvPr/>
      </p:nvGrpSpPr>
      <p:grpSpPr>
        <a:xfrm>
          <a:off x="0" y="0"/>
          <a:ext cx="0" cy="0"/>
          <a:chOff x="0" y="0"/>
          <a:chExt cx="0" cy="0"/>
        </a:xfrm>
      </p:grpSpPr>
      <p:pic>
        <p:nvPicPr>
          <p:cNvPr id="280" name="Google Shape;280;p28"/>
          <p:cNvPicPr preferRelativeResize="0"/>
          <p:nvPr/>
        </p:nvPicPr>
        <p:blipFill rotWithShape="1">
          <a:blip r:embed="rId3">
            <a:alphaModFix/>
          </a:blip>
          <a:srcRect b="0" l="0" r="0" t="0"/>
          <a:stretch/>
        </p:blipFill>
        <p:spPr>
          <a:xfrm>
            <a:off x="1190625" y="1171575"/>
            <a:ext cx="6762750" cy="4514850"/>
          </a:xfrm>
          <a:prstGeom prst="rect">
            <a:avLst/>
          </a:prstGeom>
          <a:noFill/>
          <a:ln>
            <a:noFill/>
          </a:ln>
          <a:effectLst>
            <a:outerShdw blurRad="292100" rotWithShape="0" algn="tl" dir="2700000" dist="139700">
              <a:srgbClr val="333333">
                <a:alpha val="64705"/>
              </a:srgbClr>
            </a:outerShdw>
          </a:effectLst>
        </p:spPr>
      </p:pic>
    </p:spTree>
  </p:cSld>
  <p:clrMapOvr>
    <a:masterClrMapping/>
  </p:clrMapOvr>
  <p:transition spd="slow">
    <p:push dir="r"/>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0415"/>
        </a:solidFill>
      </p:bgPr>
    </p:bg>
    <p:spTree>
      <p:nvGrpSpPr>
        <p:cNvPr id="284" name="Shape 284"/>
        <p:cNvGrpSpPr/>
        <p:nvPr/>
      </p:nvGrpSpPr>
      <p:grpSpPr>
        <a:xfrm>
          <a:off x="0" y="0"/>
          <a:ext cx="0" cy="0"/>
          <a:chOff x="0" y="0"/>
          <a:chExt cx="0" cy="0"/>
        </a:xfrm>
      </p:grpSpPr>
      <p:sp>
        <p:nvSpPr>
          <p:cNvPr id="285" name="Google Shape;285;p29"/>
          <p:cNvSpPr txBox="1"/>
          <p:nvPr/>
        </p:nvSpPr>
        <p:spPr>
          <a:xfrm>
            <a:off x="323528" y="1233328"/>
            <a:ext cx="8064896" cy="59400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rgbClr val="E5B8B7"/>
                </a:solidFill>
                <a:latin typeface="Calibri"/>
                <a:ea typeface="Calibri"/>
                <a:cs typeface="Calibri"/>
                <a:sym typeface="Calibri"/>
              </a:rPr>
              <a:t>TULPAR Ajansı olarak kar amacı gütmeyen bir etkinlik oluşturduk. 3 farklı koldan aynı tarihlerde başlayıp farklı tarihlerde biten projeler için toplu taşıma alanlarında duyurular yaptık.</a:t>
            </a:r>
            <a:endParaRPr/>
          </a:p>
          <a:p>
            <a:pPr indent="0" lvl="0" marL="0" marR="0" rtl="0" algn="l">
              <a:spcBef>
                <a:spcPts val="0"/>
              </a:spcBef>
              <a:spcAft>
                <a:spcPts val="0"/>
              </a:spcAft>
              <a:buNone/>
            </a:pPr>
            <a:r>
              <a:t/>
            </a:r>
            <a:endParaRPr b="1" sz="2000">
              <a:solidFill>
                <a:srgbClr val="E5B8B7"/>
              </a:solidFill>
              <a:latin typeface="Calibri"/>
              <a:ea typeface="Calibri"/>
              <a:cs typeface="Calibri"/>
              <a:sym typeface="Calibri"/>
            </a:endParaRPr>
          </a:p>
          <a:p>
            <a:pPr indent="0" lvl="0" marL="0" marR="0" rtl="0" algn="l">
              <a:spcBef>
                <a:spcPts val="0"/>
              </a:spcBef>
              <a:spcAft>
                <a:spcPts val="0"/>
              </a:spcAft>
              <a:buNone/>
            </a:pPr>
            <a:r>
              <a:rPr b="1" lang="tr-TR" sz="2000">
                <a:solidFill>
                  <a:srgbClr val="E5B8B7"/>
                </a:solidFill>
                <a:latin typeface="Calibri"/>
                <a:ea typeface="Calibri"/>
                <a:cs typeface="Calibri"/>
                <a:sym typeface="Calibri"/>
              </a:rPr>
              <a:t>İlk proje olan LÖSEMİ BİZİMLE 10 Ağustos tarihinde başlayıp 10 Ekim tarihine kadar sürecek. Bu süreç içerisinde hedefimiz ulaşabildiğimiz kadar insana lösemiyi tanıtmak ve bu insanların desteklerini kazanmak.</a:t>
            </a:r>
            <a:endParaRPr/>
          </a:p>
          <a:p>
            <a:pPr indent="0" lvl="0" marL="0" marR="0" rtl="0" algn="l">
              <a:spcBef>
                <a:spcPts val="0"/>
              </a:spcBef>
              <a:spcAft>
                <a:spcPts val="0"/>
              </a:spcAft>
              <a:buNone/>
            </a:pPr>
            <a:r>
              <a:t/>
            </a:r>
            <a:endParaRPr b="1" sz="2000">
              <a:solidFill>
                <a:srgbClr val="E5B8B7"/>
              </a:solidFill>
              <a:latin typeface="Calibri"/>
              <a:ea typeface="Calibri"/>
              <a:cs typeface="Calibri"/>
              <a:sym typeface="Calibri"/>
            </a:endParaRPr>
          </a:p>
          <a:p>
            <a:pPr indent="0" lvl="0" marL="0" marR="0" rtl="0" algn="l">
              <a:spcBef>
                <a:spcPts val="0"/>
              </a:spcBef>
              <a:spcAft>
                <a:spcPts val="0"/>
              </a:spcAft>
              <a:buNone/>
            </a:pPr>
            <a:r>
              <a:rPr b="1" lang="tr-TR" sz="2000">
                <a:solidFill>
                  <a:srgbClr val="E5B8B7"/>
                </a:solidFill>
                <a:latin typeface="Calibri"/>
                <a:ea typeface="Calibri"/>
                <a:cs typeface="Calibri"/>
                <a:sym typeface="Calibri"/>
              </a:rPr>
              <a:t>İkinci proje ise daha uzun soluklu. Yine 10 Ağustos tarihinde başlayan etkinlik sporu topluma farklı açıdan yaklaştırıyor. 23 Aralık tarihine kadar sürecek olan etkinlik kapsamında stat koltukları yenilerek üzerine etiketler yazılacak ve bu sayede sosyal farkındalık oluşturulması hedeflenecek.</a:t>
            </a:r>
            <a:endParaRPr/>
          </a:p>
          <a:p>
            <a:pPr indent="0" lvl="0" marL="0" marR="0" rtl="0" algn="l">
              <a:spcBef>
                <a:spcPts val="0"/>
              </a:spcBef>
              <a:spcAft>
                <a:spcPts val="0"/>
              </a:spcAft>
              <a:buNone/>
            </a:pPr>
            <a:r>
              <a:t/>
            </a:r>
            <a:endParaRPr b="1" sz="2000">
              <a:solidFill>
                <a:srgbClr val="E5B8B7"/>
              </a:solidFill>
              <a:latin typeface="Calibri"/>
              <a:ea typeface="Calibri"/>
              <a:cs typeface="Calibri"/>
              <a:sym typeface="Calibri"/>
            </a:endParaRPr>
          </a:p>
          <a:p>
            <a:pPr indent="0" lvl="0" marL="0" marR="0" rtl="0" algn="l">
              <a:spcBef>
                <a:spcPts val="0"/>
              </a:spcBef>
              <a:spcAft>
                <a:spcPts val="0"/>
              </a:spcAft>
              <a:buNone/>
            </a:pPr>
            <a:r>
              <a:rPr b="1" lang="tr-TR" sz="2000">
                <a:solidFill>
                  <a:srgbClr val="E5B8B7"/>
                </a:solidFill>
                <a:latin typeface="Calibri"/>
                <a:ea typeface="Calibri"/>
                <a:cs typeface="Calibri"/>
                <a:sym typeface="Calibri"/>
              </a:rPr>
              <a:t>Projenin son aşaması ise sosyal medyayı etkin olarak kullanan insanların ilgi göstereceği şekilde düşünüldü. Belirlenen şarkı eşliğinde görüntülerini kaydeden insanlarda bu  hastalıkla mücadele edenler için bir farkındalık oluşturması hedefleniyor.</a:t>
            </a:r>
            <a:endParaRPr/>
          </a:p>
          <a:p>
            <a:pPr indent="0" lvl="0" marL="0" marR="0" rtl="0" algn="l">
              <a:spcBef>
                <a:spcPts val="0"/>
              </a:spcBef>
              <a:spcAft>
                <a:spcPts val="0"/>
              </a:spcAft>
              <a:buNone/>
            </a:pPr>
            <a:r>
              <a:t/>
            </a:r>
            <a:endParaRPr b="1" sz="2000">
              <a:solidFill>
                <a:srgbClr val="E5B8B7"/>
              </a:solidFill>
              <a:latin typeface="Calibri"/>
              <a:ea typeface="Calibri"/>
              <a:cs typeface="Calibri"/>
              <a:sym typeface="Calibri"/>
            </a:endParaRPr>
          </a:p>
          <a:p>
            <a:pPr indent="0" lvl="0" marL="0" marR="0" rtl="0" algn="l">
              <a:spcBef>
                <a:spcPts val="0"/>
              </a:spcBef>
              <a:spcAft>
                <a:spcPts val="0"/>
              </a:spcAft>
              <a:buNone/>
            </a:pPr>
            <a:r>
              <a:rPr b="1" lang="tr-TR" sz="2000">
                <a:solidFill>
                  <a:srgbClr val="E5B8B7"/>
                </a:solidFill>
                <a:latin typeface="Calibri"/>
                <a:ea typeface="Calibri"/>
                <a:cs typeface="Calibri"/>
                <a:sym typeface="Calibri"/>
              </a:rPr>
              <a:t> </a:t>
            </a:r>
            <a:endParaRPr b="1" sz="2000">
              <a:solidFill>
                <a:srgbClr val="E5B8B7"/>
              </a:solidFill>
              <a:latin typeface="Calibri"/>
              <a:ea typeface="Calibri"/>
              <a:cs typeface="Calibri"/>
              <a:sym typeface="Calibri"/>
            </a:endParaRPr>
          </a:p>
        </p:txBody>
      </p:sp>
      <p:sp>
        <p:nvSpPr>
          <p:cNvPr id="286" name="Google Shape;286;p29"/>
          <p:cNvSpPr txBox="1"/>
          <p:nvPr/>
        </p:nvSpPr>
        <p:spPr>
          <a:xfrm>
            <a:off x="2771800" y="197820"/>
            <a:ext cx="341349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400">
                <a:solidFill>
                  <a:srgbClr val="F2F2F2"/>
                </a:solidFill>
                <a:latin typeface="Calibri"/>
                <a:ea typeface="Calibri"/>
                <a:cs typeface="Calibri"/>
                <a:sym typeface="Calibri"/>
              </a:rPr>
              <a:t>PROJENİN PLANLANMASI</a:t>
            </a:r>
            <a:endParaRPr b="1" sz="2400">
              <a:solidFill>
                <a:srgbClr val="F2F2F2"/>
              </a:solidFill>
              <a:latin typeface="Calibri"/>
              <a:ea typeface="Calibri"/>
              <a:cs typeface="Calibri"/>
              <a:sym typeface="Calibri"/>
            </a:endParaRPr>
          </a:p>
        </p:txBody>
      </p:sp>
    </p:spTree>
  </p:cSld>
  <p:clrMapOvr>
    <a:masterClrMapping/>
  </p:clrMapOvr>
  <p:transition spd="slow">
    <p:push dir="r"/>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3"/>
          <p:cNvPicPr preferRelativeResize="0"/>
          <p:nvPr/>
        </p:nvPicPr>
        <p:blipFill rotWithShape="1">
          <a:blip r:embed="rId3">
            <a:alphaModFix/>
          </a:blip>
          <a:srcRect b="0" l="0" r="0" t="0"/>
          <a:stretch/>
        </p:blipFill>
        <p:spPr>
          <a:xfrm>
            <a:off x="4499992" y="1484784"/>
            <a:ext cx="4581128" cy="4581128"/>
          </a:xfrm>
          <a:prstGeom prst="roundRect">
            <a:avLst>
              <a:gd fmla="val 4167" name="adj"/>
            </a:avLst>
          </a:prstGeom>
          <a:solidFill>
            <a:srgbClr val="FFFFFF"/>
          </a:solidFill>
          <a:ln cap="sq" cmpd="sng" w="76200">
            <a:solidFill>
              <a:srgbClr val="292929"/>
            </a:solidFill>
            <a:prstDash val="solid"/>
            <a:miter lim="800000"/>
            <a:headEnd len="sm" w="sm" type="none"/>
            <a:tailEnd len="sm" w="sm" type="none"/>
          </a:ln>
          <a:effectLst>
            <a:reflection blurRad="0" dir="5400000" dist="5000" endA="0" endPos="28000" kx="0" rotWithShape="0" algn="bl" stA="28000" stPos="0" sy="-100000" ky="0"/>
          </a:effectLst>
        </p:spPr>
      </p:pic>
      <p:sp>
        <p:nvSpPr>
          <p:cNvPr id="103" name="Google Shape;103;p3"/>
          <p:cNvSpPr txBox="1"/>
          <p:nvPr/>
        </p:nvSpPr>
        <p:spPr>
          <a:xfrm>
            <a:off x="107505" y="548680"/>
            <a:ext cx="4392488" cy="630942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2400"/>
              <a:buFont typeface="Arial"/>
              <a:buChar char="•"/>
            </a:pPr>
            <a:r>
              <a:rPr b="1" lang="tr-TR" sz="2400">
                <a:solidFill>
                  <a:schemeClr val="dk1"/>
                </a:solidFill>
                <a:latin typeface="Calibri"/>
                <a:ea typeface="Calibri"/>
                <a:cs typeface="Calibri"/>
                <a:sym typeface="Calibri"/>
              </a:rPr>
              <a:t>Hakkımızda</a:t>
            </a:r>
            <a:endParaRPr/>
          </a:p>
          <a:p>
            <a:pPr indent="0" lvl="0" marL="0" marR="0" rtl="0" algn="l">
              <a:spcBef>
                <a:spcPts val="0"/>
              </a:spcBef>
              <a:spcAft>
                <a:spcPts val="0"/>
              </a:spcAft>
              <a:buNone/>
            </a:pPr>
            <a:r>
              <a:t/>
            </a:r>
            <a:endParaRPr b="1" sz="2000">
              <a:solidFill>
                <a:schemeClr val="dk1"/>
              </a:solidFill>
              <a:latin typeface="Calibri"/>
              <a:ea typeface="Calibri"/>
              <a:cs typeface="Calibri"/>
              <a:sym typeface="Calibri"/>
            </a:endParaRPr>
          </a:p>
          <a:p>
            <a:pPr indent="0" lvl="0" marL="0" marR="0" rtl="0" algn="l">
              <a:spcBef>
                <a:spcPts val="0"/>
              </a:spcBef>
              <a:spcAft>
                <a:spcPts val="0"/>
              </a:spcAft>
              <a:buNone/>
            </a:pPr>
            <a:r>
              <a:rPr b="1" lang="tr-TR" sz="2000">
                <a:solidFill>
                  <a:srgbClr val="F2F2F2"/>
                </a:solidFill>
                <a:latin typeface="Calibri"/>
                <a:ea typeface="Calibri"/>
                <a:cs typeface="Calibri"/>
                <a:sym typeface="Calibri"/>
              </a:rPr>
              <a:t>2013 yılında 3 ortak  olarak çıktığımız bu yolda her geçen gün biraz daha büyüyerek yarınlara</a:t>
            </a:r>
            <a:endParaRPr/>
          </a:p>
          <a:p>
            <a:pPr indent="0" lvl="0" marL="0" marR="0" rtl="0" algn="l">
              <a:spcBef>
                <a:spcPts val="0"/>
              </a:spcBef>
              <a:spcAft>
                <a:spcPts val="0"/>
              </a:spcAft>
              <a:buNone/>
            </a:pPr>
            <a:r>
              <a:rPr b="1" lang="tr-TR" sz="2000">
                <a:solidFill>
                  <a:srgbClr val="F2F2F2"/>
                </a:solidFill>
                <a:latin typeface="Calibri"/>
                <a:ea typeface="Calibri"/>
                <a:cs typeface="Calibri"/>
                <a:sym typeface="Calibri"/>
              </a:rPr>
              <a:t>doğru emin adımlarla ilerliyoruz… </a:t>
            </a:r>
            <a:endParaRPr/>
          </a:p>
          <a:p>
            <a:pPr indent="0" lvl="0" marL="0" marR="0" rtl="0" algn="l">
              <a:spcBef>
                <a:spcPts val="0"/>
              </a:spcBef>
              <a:spcAft>
                <a:spcPts val="0"/>
              </a:spcAft>
              <a:buNone/>
            </a:pPr>
            <a:r>
              <a:t/>
            </a:r>
            <a:endParaRPr b="1" sz="2000">
              <a:solidFill>
                <a:srgbClr val="F2F2F2"/>
              </a:solidFill>
              <a:latin typeface="Calibri"/>
              <a:ea typeface="Calibri"/>
              <a:cs typeface="Calibri"/>
              <a:sym typeface="Calibri"/>
            </a:endParaRPr>
          </a:p>
          <a:p>
            <a:pPr indent="0" lvl="0" marL="0" marR="0" rtl="0" algn="l">
              <a:spcBef>
                <a:spcPts val="0"/>
              </a:spcBef>
              <a:spcAft>
                <a:spcPts val="0"/>
              </a:spcAft>
              <a:buNone/>
            </a:pPr>
            <a:r>
              <a:rPr b="1" lang="tr-TR" sz="2000">
                <a:solidFill>
                  <a:srgbClr val="F2F2F2"/>
                </a:solidFill>
                <a:latin typeface="Calibri"/>
                <a:ea typeface="Calibri"/>
                <a:cs typeface="Calibri"/>
                <a:sym typeface="Calibri"/>
              </a:rPr>
              <a:t>Ardımızda bıraktığımız zamanı birikim olarak görüyor ve bu geçen zamanı kendimizi geliştirmek için kullanıyoruz.</a:t>
            </a:r>
            <a:endParaRPr/>
          </a:p>
          <a:p>
            <a:pPr indent="0" lvl="0" marL="0" marR="0" rtl="0" algn="l">
              <a:spcBef>
                <a:spcPts val="0"/>
              </a:spcBef>
              <a:spcAft>
                <a:spcPts val="0"/>
              </a:spcAft>
              <a:buNone/>
            </a:pPr>
            <a:r>
              <a:t/>
            </a:r>
            <a:endParaRPr b="1" sz="2000">
              <a:solidFill>
                <a:srgbClr val="F2F2F2"/>
              </a:solidFill>
              <a:latin typeface="Calibri"/>
              <a:ea typeface="Calibri"/>
              <a:cs typeface="Calibri"/>
              <a:sym typeface="Calibri"/>
            </a:endParaRPr>
          </a:p>
          <a:p>
            <a:pPr indent="0" lvl="0" marL="0" marR="0" rtl="0" algn="l">
              <a:spcBef>
                <a:spcPts val="0"/>
              </a:spcBef>
              <a:spcAft>
                <a:spcPts val="0"/>
              </a:spcAft>
              <a:buNone/>
            </a:pPr>
            <a:r>
              <a:rPr b="1" lang="tr-TR" sz="2000">
                <a:solidFill>
                  <a:srgbClr val="F2F2F2"/>
                </a:solidFill>
                <a:latin typeface="Calibri"/>
                <a:ea typeface="Calibri"/>
                <a:cs typeface="Calibri"/>
                <a:sym typeface="Calibri"/>
              </a:rPr>
              <a:t>Dünyadaki iletişim ve etkinlik akışını takip ederek, müşterilerimize yaratıcı çözümler sunmak için çalışıyoruz. TULPAR olarak biz genç beyinlerin uyum sağlayabilme kabiliyetine güveniyoruz. Bu bağlamda ekip arkadaşlarımızın tamamını öğrenmeye ve yaratıcılığa aç insanlardan seçiyoruz. </a:t>
            </a:r>
            <a:endParaRPr/>
          </a:p>
          <a:p>
            <a:pPr indent="0" lvl="0" marL="0" marR="0" rtl="0" algn="l">
              <a:spcBef>
                <a:spcPts val="0"/>
              </a:spcBef>
              <a:spcAft>
                <a:spcPts val="0"/>
              </a:spcAft>
              <a:buNone/>
            </a:pPr>
            <a:r>
              <a:t/>
            </a:r>
            <a:endParaRPr b="1" sz="2000">
              <a:solidFill>
                <a:srgbClr val="F2F2F2"/>
              </a:solidFill>
              <a:latin typeface="Calibri"/>
              <a:ea typeface="Calibri"/>
              <a:cs typeface="Calibri"/>
              <a:sym typeface="Calibri"/>
            </a:endParaRPr>
          </a:p>
        </p:txBody>
      </p:sp>
    </p:spTree>
  </p:cSld>
  <p:clrMapOvr>
    <a:masterClrMapping/>
  </p:clrMapOvr>
  <p:transition spd="slow">
    <p:push dir="r"/>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250"/>
                                  </p:stCondLst>
                                  <p:childTnLst>
                                    <p:set>
                                      <p:cBhvr>
                                        <p:cTn dur="1" fill="hold">
                                          <p:stCondLst>
                                            <p:cond delay="0"/>
                                          </p:stCondLst>
                                        </p:cTn>
                                        <p:tgtEl>
                                          <p:spTgt spid="102"/>
                                        </p:tgtEl>
                                        <p:attrNameLst>
                                          <p:attrName>style.visibility</p:attrName>
                                        </p:attrNameLst>
                                      </p:cBhvr>
                                      <p:to>
                                        <p:strVal val="visible"/>
                                      </p:to>
                                    </p:set>
                                    <p:animEffect filter="fade" transition="in">
                                      <p:cBhvr>
                                        <p:cTn dur="500"/>
                                        <p:tgtEl>
                                          <p:spTgt spid="1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0415"/>
        </a:solidFill>
      </p:bgPr>
    </p:bg>
    <p:spTree>
      <p:nvGrpSpPr>
        <p:cNvPr id="290" name="Shape 290"/>
        <p:cNvGrpSpPr/>
        <p:nvPr/>
      </p:nvGrpSpPr>
      <p:grpSpPr>
        <a:xfrm>
          <a:off x="0" y="0"/>
          <a:ext cx="0" cy="0"/>
          <a:chOff x="0" y="0"/>
          <a:chExt cx="0" cy="0"/>
        </a:xfrm>
      </p:grpSpPr>
      <p:pic>
        <p:nvPicPr>
          <p:cNvPr id="291" name="Google Shape;291;p30"/>
          <p:cNvPicPr preferRelativeResize="0"/>
          <p:nvPr/>
        </p:nvPicPr>
        <p:blipFill rotWithShape="1">
          <a:blip r:embed="rId3">
            <a:alphaModFix/>
          </a:blip>
          <a:srcRect b="0" l="0" r="0" t="0"/>
          <a:stretch/>
        </p:blipFill>
        <p:spPr>
          <a:xfrm>
            <a:off x="1043608" y="908720"/>
            <a:ext cx="7156478" cy="4777705"/>
          </a:xfrm>
          <a:prstGeom prst="rect">
            <a:avLst/>
          </a:prstGeom>
          <a:noFill/>
          <a:ln>
            <a:noFill/>
          </a:ln>
          <a:effectLst>
            <a:outerShdw blurRad="292100" rotWithShape="0" algn="tl" dir="2700000" dist="139700">
              <a:srgbClr val="333333">
                <a:alpha val="64705"/>
              </a:srgbClr>
            </a:outerShdw>
          </a:effectLst>
        </p:spPr>
      </p:pic>
    </p:spTree>
  </p:cSld>
  <p:clrMapOvr>
    <a:masterClrMapping/>
  </p:clrMapOvr>
  <p:transition spd="slow">
    <p:push dir="r"/>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0415"/>
        </a:solidFill>
      </p:bgPr>
    </p:bg>
    <p:spTree>
      <p:nvGrpSpPr>
        <p:cNvPr id="295" name="Shape 295"/>
        <p:cNvGrpSpPr/>
        <p:nvPr/>
      </p:nvGrpSpPr>
      <p:grpSpPr>
        <a:xfrm>
          <a:off x="0" y="0"/>
          <a:ext cx="0" cy="0"/>
          <a:chOff x="0" y="0"/>
          <a:chExt cx="0" cy="0"/>
        </a:xfrm>
      </p:grpSpPr>
      <p:sp>
        <p:nvSpPr>
          <p:cNvPr id="296" name="Google Shape;296;p31"/>
          <p:cNvSpPr txBox="1"/>
          <p:nvPr/>
        </p:nvSpPr>
        <p:spPr>
          <a:xfrm>
            <a:off x="1547664" y="2525995"/>
            <a:ext cx="5662127" cy="830997"/>
          </a:xfrm>
          <a:prstGeom prst="rect">
            <a:avLst/>
          </a:prstGeom>
          <a:solidFill>
            <a:srgbClr val="D8D8D8"/>
          </a:solidFill>
          <a:ln>
            <a:noFill/>
          </a:ln>
          <a:effectLst>
            <a:reflection blurRad="0" dir="0" dist="0" endA="300" endPos="55000" kx="0" rotWithShape="0" algn="bl" stA="50000" stPos="0" sy="-100000" ky="0"/>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tr-TR" sz="4800">
                <a:solidFill>
                  <a:schemeClr val="dk1"/>
                </a:solidFill>
                <a:latin typeface="Arial"/>
                <a:ea typeface="Arial"/>
                <a:cs typeface="Arial"/>
                <a:sym typeface="Arial"/>
              </a:rPr>
              <a:t>SAĞLIK YANIMDA </a:t>
            </a:r>
            <a:endParaRPr b="1" sz="4800">
              <a:solidFill>
                <a:schemeClr val="dk1"/>
              </a:solidFill>
              <a:latin typeface="Arial"/>
              <a:ea typeface="Arial"/>
              <a:cs typeface="Arial"/>
              <a:sym typeface="Arial"/>
            </a:endParaRPr>
          </a:p>
        </p:txBody>
      </p:sp>
      <p:sp>
        <p:nvSpPr>
          <p:cNvPr id="297" name="Google Shape;297;p31"/>
          <p:cNvSpPr txBox="1"/>
          <p:nvPr/>
        </p:nvSpPr>
        <p:spPr>
          <a:xfrm>
            <a:off x="1533453" y="4725144"/>
            <a:ext cx="152317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rgbClr val="F2F2F2"/>
                </a:solidFill>
                <a:latin typeface="Arial"/>
                <a:ea typeface="Arial"/>
                <a:cs typeface="Arial"/>
                <a:sym typeface="Arial"/>
              </a:rPr>
              <a:t>LÖSEV için…</a:t>
            </a:r>
            <a:endParaRPr b="1" sz="2000">
              <a:solidFill>
                <a:srgbClr val="F2F2F2"/>
              </a:solidFill>
              <a:latin typeface="Arial"/>
              <a:ea typeface="Arial"/>
              <a:cs typeface="Arial"/>
              <a:sym typeface="Arial"/>
            </a:endParaRPr>
          </a:p>
        </p:txBody>
      </p:sp>
      <p:pic>
        <p:nvPicPr>
          <p:cNvPr id="298" name="Google Shape;298;p31"/>
          <p:cNvPicPr preferRelativeResize="0"/>
          <p:nvPr/>
        </p:nvPicPr>
        <p:blipFill rotWithShape="1">
          <a:blip r:embed="rId3">
            <a:alphaModFix/>
          </a:blip>
          <a:srcRect b="0" l="0" r="0" t="0"/>
          <a:stretch/>
        </p:blipFill>
        <p:spPr>
          <a:xfrm>
            <a:off x="2555776" y="253922"/>
            <a:ext cx="3931915" cy="2201872"/>
          </a:xfrm>
          <a:prstGeom prst="rect">
            <a:avLst/>
          </a:prstGeom>
          <a:noFill/>
          <a:ln>
            <a:noFill/>
          </a:ln>
        </p:spPr>
      </p:pic>
    </p:spTree>
  </p:cSld>
  <p:clrMapOvr>
    <a:masterClrMapping/>
  </p:clrMapOvr>
  <p:transition spd="slow">
    <p:push dir="r"/>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250"/>
                                  </p:stCondLst>
                                  <p:childTnLst>
                                    <p:set>
                                      <p:cBhvr>
                                        <p:cTn dur="1" fill="hold">
                                          <p:stCondLst>
                                            <p:cond delay="0"/>
                                          </p:stCondLst>
                                        </p:cTn>
                                        <p:tgtEl>
                                          <p:spTgt spid="298"/>
                                        </p:tgtEl>
                                        <p:attrNameLst>
                                          <p:attrName>style.visibility</p:attrName>
                                        </p:attrNameLst>
                                      </p:cBhvr>
                                      <p:to>
                                        <p:strVal val="visible"/>
                                      </p:to>
                                    </p:set>
                                    <p:animEffect filter="fade" transition="in">
                                      <p:cBhvr>
                                        <p:cTn dur="750"/>
                                        <p:tgtEl>
                                          <p:spTgt spid="2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0415"/>
        </a:solidFill>
      </p:bgPr>
    </p:bg>
    <p:spTree>
      <p:nvGrpSpPr>
        <p:cNvPr id="302" name="Shape 302"/>
        <p:cNvGrpSpPr/>
        <p:nvPr/>
      </p:nvGrpSpPr>
      <p:grpSpPr>
        <a:xfrm>
          <a:off x="0" y="0"/>
          <a:ext cx="0" cy="0"/>
          <a:chOff x="0" y="0"/>
          <a:chExt cx="0" cy="0"/>
        </a:xfrm>
      </p:grpSpPr>
      <p:sp>
        <p:nvSpPr>
          <p:cNvPr id="303" name="Google Shape;303;p32"/>
          <p:cNvSpPr txBox="1"/>
          <p:nvPr/>
        </p:nvSpPr>
        <p:spPr>
          <a:xfrm>
            <a:off x="395536" y="2085816"/>
            <a:ext cx="7920880" cy="16312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rgbClr val="E5B8B7"/>
                </a:solidFill>
                <a:latin typeface="Calibri"/>
                <a:ea typeface="Calibri"/>
                <a:cs typeface="Calibri"/>
                <a:sym typeface="Calibri"/>
              </a:rPr>
              <a:t>10 Ağustos tarihinde İstanbul, Ankara ve İzmir’de bulunan tramvaylara hazırlamış olduğumuz afişler asılacak. Aynı tarihte LÖSEV kendi sosyal medya hesaplarından ve web sitesinden duyuru yayımlayarak farkındalık için insanları #löseviçin ve #sağlıkyanımda etiketleriyle fotoğraf çekip paylaşmaya davet edecek. Proje 2 ay devam edecek. </a:t>
            </a:r>
            <a:endParaRPr b="1" sz="2000">
              <a:solidFill>
                <a:srgbClr val="E5B8B7"/>
              </a:solidFill>
              <a:latin typeface="Calibri"/>
              <a:ea typeface="Calibri"/>
              <a:cs typeface="Calibri"/>
              <a:sym typeface="Calibri"/>
            </a:endParaRPr>
          </a:p>
        </p:txBody>
      </p:sp>
      <p:sp>
        <p:nvSpPr>
          <p:cNvPr id="304" name="Google Shape;304;p32"/>
          <p:cNvSpPr txBox="1"/>
          <p:nvPr/>
        </p:nvSpPr>
        <p:spPr>
          <a:xfrm>
            <a:off x="2771800" y="1300118"/>
            <a:ext cx="233692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400">
                <a:solidFill>
                  <a:schemeClr val="lt1"/>
                </a:solidFill>
                <a:latin typeface="Calibri"/>
                <a:ea typeface="Calibri"/>
                <a:cs typeface="Calibri"/>
                <a:sym typeface="Calibri"/>
              </a:rPr>
              <a:t>LÖSEMİ BİZİMLE </a:t>
            </a:r>
            <a:endParaRPr b="1" sz="2400">
              <a:solidFill>
                <a:schemeClr val="lt1"/>
              </a:solidFill>
              <a:latin typeface="Calibri"/>
              <a:ea typeface="Calibri"/>
              <a:cs typeface="Calibri"/>
              <a:sym typeface="Calibri"/>
            </a:endParaRPr>
          </a:p>
        </p:txBody>
      </p:sp>
    </p:spTree>
  </p:cSld>
  <p:clrMapOvr>
    <a:masterClrMapping/>
  </p:clrMapOvr>
  <p:transition spd="slow">
    <p:push dir="r"/>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0415"/>
        </a:solidFill>
      </p:bgPr>
    </p:bg>
    <p:spTree>
      <p:nvGrpSpPr>
        <p:cNvPr id="308" name="Shape 308"/>
        <p:cNvGrpSpPr/>
        <p:nvPr/>
      </p:nvGrpSpPr>
      <p:grpSpPr>
        <a:xfrm>
          <a:off x="0" y="0"/>
          <a:ext cx="0" cy="0"/>
          <a:chOff x="0" y="0"/>
          <a:chExt cx="0" cy="0"/>
        </a:xfrm>
      </p:grpSpPr>
      <p:pic>
        <p:nvPicPr>
          <p:cNvPr id="309" name="Google Shape;309;p33"/>
          <p:cNvPicPr preferRelativeResize="0"/>
          <p:nvPr/>
        </p:nvPicPr>
        <p:blipFill rotWithShape="1">
          <a:blip r:embed="rId3">
            <a:alphaModFix/>
          </a:blip>
          <a:srcRect b="0" l="0" r="0" t="0"/>
          <a:stretch/>
        </p:blipFill>
        <p:spPr>
          <a:xfrm>
            <a:off x="1181531" y="1176336"/>
            <a:ext cx="6753225" cy="4505325"/>
          </a:xfrm>
          <a:prstGeom prst="rect">
            <a:avLst/>
          </a:prstGeom>
          <a:noFill/>
          <a:ln>
            <a:noFill/>
          </a:ln>
          <a:effectLst>
            <a:outerShdw blurRad="292100" rotWithShape="0" algn="tl" dir="2700000" dist="139700">
              <a:srgbClr val="333333">
                <a:alpha val="64705"/>
              </a:srgbClr>
            </a:outerShdw>
          </a:effectLst>
        </p:spPr>
      </p:pic>
    </p:spTree>
  </p:cSld>
  <p:clrMapOvr>
    <a:masterClrMapping/>
  </p:clrMapOvr>
  <p:transition spd="slow">
    <p:push dir="r"/>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0415"/>
        </a:solidFill>
      </p:bgPr>
    </p:bg>
    <p:spTree>
      <p:nvGrpSpPr>
        <p:cNvPr id="313" name="Shape 313"/>
        <p:cNvGrpSpPr/>
        <p:nvPr/>
      </p:nvGrpSpPr>
      <p:grpSpPr>
        <a:xfrm>
          <a:off x="0" y="0"/>
          <a:ext cx="0" cy="0"/>
          <a:chOff x="0" y="0"/>
          <a:chExt cx="0" cy="0"/>
        </a:xfrm>
      </p:grpSpPr>
      <p:pic>
        <p:nvPicPr>
          <p:cNvPr id="314" name="Google Shape;314;p34"/>
          <p:cNvPicPr preferRelativeResize="0"/>
          <p:nvPr/>
        </p:nvPicPr>
        <p:blipFill rotWithShape="1">
          <a:blip r:embed="rId3">
            <a:alphaModFix/>
          </a:blip>
          <a:srcRect b="0" l="0" r="0" t="0"/>
          <a:stretch/>
        </p:blipFill>
        <p:spPr>
          <a:xfrm>
            <a:off x="179512" y="944864"/>
            <a:ext cx="8729662" cy="4743150"/>
          </a:xfrm>
          <a:prstGeom prst="rect">
            <a:avLst/>
          </a:prstGeom>
          <a:noFill/>
          <a:ln>
            <a:noFill/>
          </a:ln>
        </p:spPr>
      </p:pic>
    </p:spTree>
  </p:cSld>
  <p:clrMapOvr>
    <a:masterClrMapping/>
  </p:clrMapOvr>
  <p:transition spd="slow">
    <p:push dir="r"/>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0415"/>
        </a:solidFill>
      </p:bgPr>
    </p:bg>
    <p:spTree>
      <p:nvGrpSpPr>
        <p:cNvPr id="318" name="Shape 318"/>
        <p:cNvGrpSpPr/>
        <p:nvPr/>
      </p:nvGrpSpPr>
      <p:grpSpPr>
        <a:xfrm>
          <a:off x="0" y="0"/>
          <a:ext cx="0" cy="0"/>
          <a:chOff x="0" y="0"/>
          <a:chExt cx="0" cy="0"/>
        </a:xfrm>
      </p:grpSpPr>
      <p:sp>
        <p:nvSpPr>
          <p:cNvPr id="319" name="Google Shape;319;p35"/>
          <p:cNvSpPr txBox="1"/>
          <p:nvPr/>
        </p:nvSpPr>
        <p:spPr>
          <a:xfrm>
            <a:off x="899592" y="1830303"/>
            <a:ext cx="7416824" cy="29238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tr-TR" sz="2400">
                <a:solidFill>
                  <a:schemeClr val="lt1"/>
                </a:solidFill>
                <a:latin typeface="Calibri"/>
                <a:ea typeface="Calibri"/>
                <a:cs typeface="Calibri"/>
                <a:sym typeface="Calibri"/>
              </a:rPr>
              <a:t>FENERBAÇE SPOR KULÜBÜ</a:t>
            </a:r>
            <a:endParaRPr/>
          </a:p>
          <a:p>
            <a:pPr indent="0" lvl="0" marL="0" marR="0" rtl="0" algn="l">
              <a:spcBef>
                <a:spcPts val="0"/>
              </a:spcBef>
              <a:spcAft>
                <a:spcPts val="0"/>
              </a:spcAft>
              <a:buNone/>
            </a:pPr>
            <a:r>
              <a:t/>
            </a:r>
            <a:endParaRPr b="1" sz="2000">
              <a:solidFill>
                <a:srgbClr val="E5B8B7"/>
              </a:solidFill>
              <a:latin typeface="Calibri"/>
              <a:ea typeface="Calibri"/>
              <a:cs typeface="Calibri"/>
              <a:sym typeface="Calibri"/>
            </a:endParaRPr>
          </a:p>
          <a:p>
            <a:pPr indent="0" lvl="0" marL="0" marR="0" rtl="0" algn="l">
              <a:spcBef>
                <a:spcPts val="0"/>
              </a:spcBef>
              <a:spcAft>
                <a:spcPts val="0"/>
              </a:spcAft>
              <a:buNone/>
            </a:pPr>
            <a:r>
              <a:rPr b="1" lang="tr-TR" sz="2000">
                <a:solidFill>
                  <a:srgbClr val="E5B8B7"/>
                </a:solidFill>
                <a:latin typeface="Calibri"/>
                <a:ea typeface="Calibri"/>
                <a:cs typeface="Calibri"/>
                <a:sym typeface="Calibri"/>
              </a:rPr>
              <a:t>İkinci aşama olarak sponsor spor kulübü stat koltuklarını 1 sezon boyunca yani 10 Ağustos-23 Aralık tarihleri arasında LÖSEV için düzenleyecek.</a:t>
            </a:r>
            <a:endParaRPr/>
          </a:p>
          <a:p>
            <a:pPr indent="0" lvl="0" marL="0" marR="0" rtl="0" algn="l">
              <a:spcBef>
                <a:spcPts val="0"/>
              </a:spcBef>
              <a:spcAft>
                <a:spcPts val="0"/>
              </a:spcAft>
              <a:buNone/>
            </a:pPr>
            <a:r>
              <a:rPr b="1" lang="tr-TR" sz="2000">
                <a:solidFill>
                  <a:srgbClr val="E5B8B7"/>
                </a:solidFill>
                <a:latin typeface="Calibri"/>
                <a:ea typeface="Calibri"/>
                <a:cs typeface="Calibri"/>
                <a:sym typeface="Calibri"/>
              </a:rPr>
              <a:t>Hem topluma hizmet bilinci ve imaj için ajansımızla bu projede ortak olmayı kabul eden Fenerbahçe Spor Kulübü stat koltuklarına #çocuklarhepimizin , #sağlıkyanımda ve #löseviçin yazarak toplumda bu hastalığın ve çocukların fark edilmesi için çalışacak.</a:t>
            </a:r>
            <a:endParaRPr b="1" sz="2000">
              <a:solidFill>
                <a:srgbClr val="E5B8B7"/>
              </a:solidFill>
              <a:latin typeface="Calibri"/>
              <a:ea typeface="Calibri"/>
              <a:cs typeface="Calibri"/>
              <a:sym typeface="Calibri"/>
            </a:endParaRPr>
          </a:p>
        </p:txBody>
      </p:sp>
    </p:spTree>
  </p:cSld>
  <p:clrMapOvr>
    <a:masterClrMapping/>
  </p:clrMapOvr>
  <p:transition spd="slow">
    <p:push dir="r"/>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0415"/>
        </a:solidFill>
      </p:bgPr>
    </p:bg>
    <p:spTree>
      <p:nvGrpSpPr>
        <p:cNvPr id="323" name="Shape 323"/>
        <p:cNvGrpSpPr/>
        <p:nvPr/>
      </p:nvGrpSpPr>
      <p:grpSpPr>
        <a:xfrm>
          <a:off x="0" y="0"/>
          <a:ext cx="0" cy="0"/>
          <a:chOff x="0" y="0"/>
          <a:chExt cx="0" cy="0"/>
        </a:xfrm>
      </p:grpSpPr>
      <p:pic>
        <p:nvPicPr>
          <p:cNvPr id="324" name="Google Shape;324;p36"/>
          <p:cNvPicPr preferRelativeResize="0"/>
          <p:nvPr/>
        </p:nvPicPr>
        <p:blipFill rotWithShape="1">
          <a:blip r:embed="rId3">
            <a:alphaModFix/>
          </a:blip>
          <a:srcRect b="0" l="0" r="0" t="0"/>
          <a:stretch/>
        </p:blipFill>
        <p:spPr>
          <a:xfrm>
            <a:off x="217115" y="1171575"/>
            <a:ext cx="8315325" cy="4514850"/>
          </a:xfrm>
          <a:prstGeom prst="rect">
            <a:avLst/>
          </a:prstGeom>
          <a:noFill/>
          <a:ln>
            <a:noFill/>
          </a:ln>
          <a:effectLst>
            <a:outerShdw blurRad="292100" rotWithShape="0" algn="tl" dir="2700000" dist="139700">
              <a:srgbClr val="333333">
                <a:alpha val="64705"/>
              </a:srgbClr>
            </a:outerShdw>
          </a:effectLst>
        </p:spPr>
      </p:pic>
    </p:spTree>
  </p:cSld>
  <p:clrMapOvr>
    <a:masterClrMapping/>
  </p:clrMapOvr>
  <p:transition spd="slow">
    <p:push dir="r"/>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0415"/>
        </a:solidFill>
      </p:bgPr>
    </p:bg>
    <p:spTree>
      <p:nvGrpSpPr>
        <p:cNvPr id="328" name="Shape 328"/>
        <p:cNvGrpSpPr/>
        <p:nvPr/>
      </p:nvGrpSpPr>
      <p:grpSpPr>
        <a:xfrm>
          <a:off x="0" y="0"/>
          <a:ext cx="0" cy="0"/>
          <a:chOff x="0" y="0"/>
          <a:chExt cx="0" cy="0"/>
        </a:xfrm>
      </p:grpSpPr>
      <p:pic>
        <p:nvPicPr>
          <p:cNvPr id="329" name="Google Shape;329;p37"/>
          <p:cNvPicPr preferRelativeResize="0"/>
          <p:nvPr/>
        </p:nvPicPr>
        <p:blipFill rotWithShape="1">
          <a:blip r:embed="rId3">
            <a:alphaModFix/>
          </a:blip>
          <a:srcRect b="0" l="0" r="0" t="0"/>
          <a:stretch/>
        </p:blipFill>
        <p:spPr>
          <a:xfrm>
            <a:off x="1190625" y="1171574"/>
            <a:ext cx="7156478" cy="4777705"/>
          </a:xfrm>
          <a:prstGeom prst="rect">
            <a:avLst/>
          </a:prstGeom>
          <a:noFill/>
          <a:ln>
            <a:noFill/>
          </a:ln>
          <a:effectLst>
            <a:outerShdw blurRad="292100" rotWithShape="0" algn="tl" dir="2700000" dist="139700">
              <a:srgbClr val="333333">
                <a:alpha val="64705"/>
              </a:srgbClr>
            </a:outerShdw>
          </a:effectLst>
        </p:spPr>
      </p:pic>
    </p:spTree>
  </p:cSld>
  <p:clrMapOvr>
    <a:masterClrMapping/>
  </p:clrMapOvr>
  <p:transition spd="slow">
    <p:push dir="r"/>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0415"/>
        </a:solidFill>
      </p:bgPr>
    </p:bg>
    <p:spTree>
      <p:nvGrpSpPr>
        <p:cNvPr id="333" name="Shape 333"/>
        <p:cNvGrpSpPr/>
        <p:nvPr/>
      </p:nvGrpSpPr>
      <p:grpSpPr>
        <a:xfrm>
          <a:off x="0" y="0"/>
          <a:ext cx="0" cy="0"/>
          <a:chOff x="0" y="0"/>
          <a:chExt cx="0" cy="0"/>
        </a:xfrm>
      </p:grpSpPr>
      <p:sp>
        <p:nvSpPr>
          <p:cNvPr id="334" name="Google Shape;334;p38"/>
          <p:cNvSpPr txBox="1"/>
          <p:nvPr/>
        </p:nvSpPr>
        <p:spPr>
          <a:xfrm>
            <a:off x="3090776" y="1556792"/>
            <a:ext cx="241732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800">
                <a:solidFill>
                  <a:schemeClr val="lt1"/>
                </a:solidFill>
                <a:latin typeface="Calibri"/>
                <a:ea typeface="Calibri"/>
                <a:cs typeface="Calibri"/>
                <a:sym typeface="Calibri"/>
              </a:rPr>
              <a:t>SEV KARDEŞİM</a:t>
            </a:r>
            <a:endParaRPr b="1" sz="2800">
              <a:solidFill>
                <a:schemeClr val="lt1"/>
              </a:solidFill>
              <a:latin typeface="Calibri"/>
              <a:ea typeface="Calibri"/>
              <a:cs typeface="Calibri"/>
              <a:sym typeface="Calibri"/>
            </a:endParaRPr>
          </a:p>
        </p:txBody>
      </p:sp>
      <p:sp>
        <p:nvSpPr>
          <p:cNvPr id="335" name="Google Shape;335;p38"/>
          <p:cNvSpPr txBox="1"/>
          <p:nvPr/>
        </p:nvSpPr>
        <p:spPr>
          <a:xfrm>
            <a:off x="467544" y="2708920"/>
            <a:ext cx="7920900" cy="193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chemeClr val="lt1"/>
                </a:solidFill>
                <a:latin typeface="Calibri"/>
                <a:ea typeface="Calibri"/>
                <a:cs typeface="Calibri"/>
                <a:sym typeface="Calibri"/>
              </a:rPr>
              <a:t>Lösemi tedavisi gören çocuklar için seçtiğimiz Şenay’ın «Sev Kardeşim» şarkısı eşliğinde kısa videolar çekilip sosyal medyada </a:t>
            </a:r>
            <a:r>
              <a:rPr b="1" lang="tr-TR" sz="2000">
                <a:solidFill>
                  <a:schemeClr val="lt1"/>
                </a:solidFill>
                <a:latin typeface="Calibri"/>
                <a:ea typeface="Calibri"/>
                <a:cs typeface="Calibri"/>
                <a:sym typeface="Calibri"/>
              </a:rPr>
              <a:t>yayınlanması</a:t>
            </a:r>
            <a:r>
              <a:rPr b="1" lang="tr-TR" sz="2000">
                <a:solidFill>
                  <a:schemeClr val="lt1"/>
                </a:solidFill>
                <a:latin typeface="Calibri"/>
                <a:ea typeface="Calibri"/>
                <a:cs typeface="Calibri"/>
                <a:sym typeface="Calibri"/>
              </a:rPr>
              <a:t> için bir etkinlik oluşturulacak. Videoların paylaşılacağı etiketler ise şöyle #löseviçin, #sevkardeşim ...</a:t>
            </a:r>
            <a:endParaRPr/>
          </a:p>
          <a:p>
            <a:pPr indent="0" lvl="0" marL="0" marR="0" rtl="0" algn="l">
              <a:spcBef>
                <a:spcPts val="0"/>
              </a:spcBef>
              <a:spcAft>
                <a:spcPts val="0"/>
              </a:spcAft>
              <a:buNone/>
            </a:pPr>
            <a:r>
              <a:rPr b="1" lang="tr-TR" sz="2000">
                <a:solidFill>
                  <a:schemeClr val="lt1"/>
                </a:solidFill>
                <a:latin typeface="Calibri"/>
                <a:ea typeface="Calibri"/>
                <a:cs typeface="Calibri"/>
                <a:sym typeface="Calibri"/>
              </a:rPr>
              <a:t>İlk etkinlik oluşturma tarihi 10 Ağustos ancak bitiş tarihi zamandan bağımsız olarak değerlendiriliyor.</a:t>
            </a:r>
            <a:endParaRPr b="1" sz="2000">
              <a:solidFill>
                <a:schemeClr val="lt1"/>
              </a:solidFill>
              <a:latin typeface="Calibri"/>
              <a:ea typeface="Calibri"/>
              <a:cs typeface="Calibri"/>
              <a:sym typeface="Calibri"/>
            </a:endParaRPr>
          </a:p>
        </p:txBody>
      </p:sp>
    </p:spTree>
  </p:cSld>
  <p:clrMapOvr>
    <a:masterClrMapping/>
  </p:clrMapOvr>
  <p:transition spd="slow">
    <p:push dir="r"/>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0415"/>
        </a:solidFill>
      </p:bgPr>
    </p:bg>
    <p:spTree>
      <p:nvGrpSpPr>
        <p:cNvPr id="339" name="Shape 339"/>
        <p:cNvGrpSpPr/>
        <p:nvPr/>
      </p:nvGrpSpPr>
      <p:grpSpPr>
        <a:xfrm>
          <a:off x="0" y="0"/>
          <a:ext cx="0" cy="0"/>
          <a:chOff x="0" y="0"/>
          <a:chExt cx="0" cy="0"/>
        </a:xfrm>
      </p:grpSpPr>
      <p:pic>
        <p:nvPicPr>
          <p:cNvPr id="340" name="Google Shape;340;p39"/>
          <p:cNvPicPr preferRelativeResize="0"/>
          <p:nvPr/>
        </p:nvPicPr>
        <p:blipFill rotWithShape="1">
          <a:blip r:embed="rId3">
            <a:alphaModFix/>
          </a:blip>
          <a:srcRect b="0" l="0" r="0" t="0"/>
          <a:stretch/>
        </p:blipFill>
        <p:spPr>
          <a:xfrm>
            <a:off x="402327" y="1120812"/>
            <a:ext cx="8406135" cy="4564156"/>
          </a:xfrm>
          <a:prstGeom prst="rect">
            <a:avLst/>
          </a:prstGeom>
          <a:noFill/>
          <a:ln>
            <a:noFill/>
          </a:ln>
        </p:spPr>
      </p:pic>
    </p:spTree>
  </p:cSld>
  <p:clrMapOvr>
    <a:masterClrMapping/>
  </p:clrMapOvr>
  <p:transition spd="slow">
    <p:push dir="r"/>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4"/>
          <p:cNvSpPr txBox="1"/>
          <p:nvPr/>
        </p:nvSpPr>
        <p:spPr>
          <a:xfrm>
            <a:off x="77898" y="260648"/>
            <a:ext cx="204582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800" u="sng">
                <a:solidFill>
                  <a:schemeClr val="dk1"/>
                </a:solidFill>
                <a:latin typeface="Calibri"/>
                <a:ea typeface="Calibri"/>
                <a:cs typeface="Calibri"/>
                <a:sym typeface="Calibri"/>
              </a:rPr>
              <a:t>KURUMSAL</a:t>
            </a:r>
            <a:endParaRPr b="1" sz="2800" u="sng">
              <a:solidFill>
                <a:schemeClr val="dk1"/>
              </a:solidFill>
              <a:latin typeface="Calibri"/>
              <a:ea typeface="Calibri"/>
              <a:cs typeface="Calibri"/>
              <a:sym typeface="Calibri"/>
            </a:endParaRPr>
          </a:p>
        </p:txBody>
      </p:sp>
      <p:sp>
        <p:nvSpPr>
          <p:cNvPr id="109" name="Google Shape;109;p4"/>
          <p:cNvSpPr txBox="1"/>
          <p:nvPr/>
        </p:nvSpPr>
        <p:spPr>
          <a:xfrm>
            <a:off x="179512" y="980728"/>
            <a:ext cx="3672408" cy="46166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400"/>
              <a:buFont typeface="Arial"/>
              <a:buChar char="•"/>
            </a:pPr>
            <a:r>
              <a:rPr b="1" lang="tr-TR" sz="2400">
                <a:solidFill>
                  <a:schemeClr val="dk1"/>
                </a:solidFill>
                <a:latin typeface="Calibri"/>
                <a:ea typeface="Calibri"/>
                <a:cs typeface="Calibri"/>
                <a:sym typeface="Calibri"/>
              </a:rPr>
              <a:t>Misyon &amp; Vizyon</a:t>
            </a:r>
            <a:endParaRPr b="1" sz="2400">
              <a:solidFill>
                <a:schemeClr val="dk1"/>
              </a:solidFill>
              <a:latin typeface="Calibri"/>
              <a:ea typeface="Calibri"/>
              <a:cs typeface="Calibri"/>
              <a:sym typeface="Calibri"/>
            </a:endParaRPr>
          </a:p>
        </p:txBody>
      </p:sp>
      <p:sp>
        <p:nvSpPr>
          <p:cNvPr id="110" name="Google Shape;110;p4"/>
          <p:cNvSpPr txBox="1"/>
          <p:nvPr/>
        </p:nvSpPr>
        <p:spPr>
          <a:xfrm>
            <a:off x="467545" y="1484784"/>
            <a:ext cx="8280920" cy="30469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400">
                <a:solidFill>
                  <a:schemeClr val="dk1"/>
                </a:solidFill>
                <a:latin typeface="Calibri"/>
                <a:ea typeface="Calibri"/>
                <a:cs typeface="Calibri"/>
                <a:sym typeface="Calibri"/>
              </a:rPr>
              <a:t>Misyonumuz: </a:t>
            </a:r>
            <a:r>
              <a:rPr b="1" lang="tr-TR" sz="2400">
                <a:solidFill>
                  <a:srgbClr val="F2F2F2"/>
                </a:solidFill>
                <a:latin typeface="Calibri"/>
                <a:ea typeface="Calibri"/>
                <a:cs typeface="Calibri"/>
                <a:sym typeface="Calibri"/>
              </a:rPr>
              <a:t>Yaratıcı beyinlerin toplum için daha çok çalışması gerektiğine inanıyoruz. Bu yüzden onları topluma kazandırmak için, sorumluluk bilinci aşılamak için çalışıyoruz.</a:t>
            </a:r>
            <a:endParaRPr/>
          </a:p>
          <a:p>
            <a:pPr indent="0" lvl="0" marL="0" marR="0" rtl="0" algn="l">
              <a:spcBef>
                <a:spcPts val="0"/>
              </a:spcBef>
              <a:spcAft>
                <a:spcPts val="0"/>
              </a:spcAft>
              <a:buNone/>
            </a:pPr>
            <a:r>
              <a:t/>
            </a:r>
            <a:endParaRPr b="1" sz="2400">
              <a:solidFill>
                <a:srgbClr val="F2F2F2"/>
              </a:solidFill>
              <a:latin typeface="Calibri"/>
              <a:ea typeface="Calibri"/>
              <a:cs typeface="Calibri"/>
              <a:sym typeface="Calibri"/>
            </a:endParaRPr>
          </a:p>
          <a:p>
            <a:pPr indent="0" lvl="0" marL="0" marR="0" rtl="0" algn="l">
              <a:spcBef>
                <a:spcPts val="0"/>
              </a:spcBef>
              <a:spcAft>
                <a:spcPts val="0"/>
              </a:spcAft>
              <a:buNone/>
            </a:pPr>
            <a:r>
              <a:rPr b="1" lang="tr-TR" sz="2400">
                <a:solidFill>
                  <a:srgbClr val="0C0C0C"/>
                </a:solidFill>
                <a:latin typeface="Calibri"/>
                <a:ea typeface="Calibri"/>
                <a:cs typeface="Calibri"/>
                <a:sym typeface="Calibri"/>
              </a:rPr>
              <a:t>Vizyonumuz:</a:t>
            </a:r>
            <a:r>
              <a:rPr b="1" lang="tr-TR" sz="2400">
                <a:solidFill>
                  <a:srgbClr val="F2F2F2"/>
                </a:solidFill>
                <a:latin typeface="Calibri"/>
                <a:ea typeface="Calibri"/>
                <a:cs typeface="Calibri"/>
                <a:sym typeface="Calibri"/>
              </a:rPr>
              <a:t> Akılcı, yaratıcı, duyarlı bir yaklaşımla bulunduğumuz sektörde güçlü bir konuma gelmek. </a:t>
            </a:r>
            <a:endParaRPr/>
          </a:p>
          <a:p>
            <a:pPr indent="0" lvl="0" marL="0" marR="0" rtl="0" algn="l">
              <a:spcBef>
                <a:spcPts val="0"/>
              </a:spcBef>
              <a:spcAft>
                <a:spcPts val="0"/>
              </a:spcAft>
              <a:buNone/>
            </a:pPr>
            <a:r>
              <a:t/>
            </a:r>
            <a:endParaRPr b="1" sz="2400">
              <a:solidFill>
                <a:srgbClr val="F2F2F2"/>
              </a:solidFill>
              <a:latin typeface="Calibri"/>
              <a:ea typeface="Calibri"/>
              <a:cs typeface="Calibri"/>
              <a:sym typeface="Calibri"/>
            </a:endParaRPr>
          </a:p>
          <a:p>
            <a:pPr indent="0" lvl="0" marL="0" marR="0" rtl="0" algn="l">
              <a:spcBef>
                <a:spcPts val="0"/>
              </a:spcBef>
              <a:spcAft>
                <a:spcPts val="0"/>
              </a:spcAft>
              <a:buNone/>
            </a:pPr>
            <a:r>
              <a:t/>
            </a:r>
            <a:endParaRPr b="1" sz="2400">
              <a:solidFill>
                <a:schemeClr val="dk1"/>
              </a:solidFill>
              <a:latin typeface="Calibri"/>
              <a:ea typeface="Calibri"/>
              <a:cs typeface="Calibri"/>
              <a:sym typeface="Calibri"/>
            </a:endParaRPr>
          </a:p>
        </p:txBody>
      </p:sp>
      <p:pic>
        <p:nvPicPr>
          <p:cNvPr id="111" name="Google Shape;111;p4"/>
          <p:cNvPicPr preferRelativeResize="0"/>
          <p:nvPr/>
        </p:nvPicPr>
        <p:blipFill rotWithShape="1">
          <a:blip r:embed="rId3">
            <a:alphaModFix/>
          </a:blip>
          <a:srcRect b="0" l="0" r="0" t="0"/>
          <a:stretch/>
        </p:blipFill>
        <p:spPr>
          <a:xfrm>
            <a:off x="2051720" y="4307904"/>
            <a:ext cx="5040560" cy="2550096"/>
          </a:xfrm>
          <a:prstGeom prst="rect">
            <a:avLst/>
          </a:prstGeom>
          <a:noFill/>
          <a:ln>
            <a:noFill/>
          </a:ln>
          <a:effectLst>
            <a:outerShdw blurRad="292100" rotWithShape="0" algn="tl" dir="2700000" dist="139700">
              <a:srgbClr val="333333">
                <a:alpha val="64705"/>
              </a:srgbClr>
            </a:outerShdw>
          </a:effectLst>
        </p:spPr>
      </p:pic>
    </p:spTree>
  </p:cSld>
  <p:clrMapOvr>
    <a:masterClrMapping/>
  </p:clrMapOvr>
  <p:transition spd="slow">
    <p:push dir="r"/>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500"/>
                                        <p:tgtEl>
                                          <p:spTgt spid="1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0415"/>
        </a:solidFill>
      </p:bgPr>
    </p:bg>
    <p:spTree>
      <p:nvGrpSpPr>
        <p:cNvPr id="344" name="Shape 344"/>
        <p:cNvGrpSpPr/>
        <p:nvPr/>
      </p:nvGrpSpPr>
      <p:grpSpPr>
        <a:xfrm>
          <a:off x="0" y="0"/>
          <a:ext cx="0" cy="0"/>
          <a:chOff x="0" y="0"/>
          <a:chExt cx="0" cy="0"/>
        </a:xfrm>
      </p:grpSpPr>
      <p:pic>
        <p:nvPicPr>
          <p:cNvPr id="345" name="Google Shape;345;p40"/>
          <p:cNvPicPr preferRelativeResize="0"/>
          <p:nvPr/>
        </p:nvPicPr>
        <p:blipFill rotWithShape="1">
          <a:blip r:embed="rId3">
            <a:alphaModFix/>
          </a:blip>
          <a:srcRect b="0" l="0" r="0" t="0"/>
          <a:stretch/>
        </p:blipFill>
        <p:spPr>
          <a:xfrm>
            <a:off x="683568" y="1449249"/>
            <a:ext cx="7543180" cy="4232413"/>
          </a:xfrm>
          <a:prstGeom prst="rect">
            <a:avLst/>
          </a:prstGeom>
          <a:noFill/>
          <a:ln>
            <a:noFill/>
          </a:ln>
          <a:effectLst>
            <a:outerShdw blurRad="292100" rotWithShape="0" algn="tl" dir="2700000" dist="139700">
              <a:srgbClr val="333333">
                <a:alpha val="64705"/>
              </a:srgbClr>
            </a:outerShdw>
          </a:effectLst>
        </p:spPr>
      </p:pic>
    </p:spTree>
  </p:cSld>
  <p:clrMapOvr>
    <a:masterClrMapping/>
  </p:clrMapOvr>
  <p:transition spd="slow">
    <p:push dir="r"/>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0415"/>
        </a:solidFill>
      </p:bgPr>
    </p:bg>
    <p:spTree>
      <p:nvGrpSpPr>
        <p:cNvPr id="349" name="Shape 349"/>
        <p:cNvGrpSpPr/>
        <p:nvPr/>
      </p:nvGrpSpPr>
      <p:grpSpPr>
        <a:xfrm>
          <a:off x="0" y="0"/>
          <a:ext cx="0" cy="0"/>
          <a:chOff x="0" y="0"/>
          <a:chExt cx="0" cy="0"/>
        </a:xfrm>
      </p:grpSpPr>
      <p:sp>
        <p:nvSpPr>
          <p:cNvPr id="350" name="Google Shape;350;p41"/>
          <p:cNvSpPr txBox="1"/>
          <p:nvPr/>
        </p:nvSpPr>
        <p:spPr>
          <a:xfrm>
            <a:off x="107504" y="44624"/>
            <a:ext cx="8136904" cy="40934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chemeClr val="lt1"/>
                </a:solidFill>
                <a:latin typeface="Calibri"/>
                <a:ea typeface="Calibri"/>
                <a:cs typeface="Calibri"/>
                <a:sym typeface="Calibri"/>
              </a:rPr>
              <a:t>LÖSEV İçin Geliyoruz</a:t>
            </a:r>
            <a:endParaRPr/>
          </a:p>
          <a:p>
            <a:pPr indent="0" lvl="0" marL="0" marR="0" rtl="0" algn="l">
              <a:spcBef>
                <a:spcPts val="0"/>
              </a:spcBef>
              <a:spcAft>
                <a:spcPts val="0"/>
              </a:spcAft>
              <a:buNone/>
            </a:pPr>
            <a:r>
              <a:t/>
            </a:r>
            <a:endParaRPr b="1" sz="2000">
              <a:solidFill>
                <a:schemeClr val="lt1"/>
              </a:solidFill>
              <a:latin typeface="Calibri"/>
              <a:ea typeface="Calibri"/>
              <a:cs typeface="Calibri"/>
              <a:sym typeface="Calibri"/>
            </a:endParaRPr>
          </a:p>
          <a:p>
            <a:pPr indent="0" lvl="0" marL="0" marR="0" rtl="0" algn="l">
              <a:spcBef>
                <a:spcPts val="0"/>
              </a:spcBef>
              <a:spcAft>
                <a:spcPts val="0"/>
              </a:spcAft>
              <a:buNone/>
            </a:pPr>
            <a:r>
              <a:rPr b="1" lang="tr-TR" sz="2000">
                <a:solidFill>
                  <a:schemeClr val="lt1"/>
                </a:solidFill>
                <a:latin typeface="Calibri"/>
                <a:ea typeface="Calibri"/>
                <a:cs typeface="Calibri"/>
                <a:sym typeface="Calibri"/>
              </a:rPr>
              <a:t>Topluma öz sorunlarını göstermek için dev bir adım atıyoruz.</a:t>
            </a:r>
            <a:endParaRPr/>
          </a:p>
          <a:p>
            <a:pPr indent="0" lvl="0" marL="0" marR="0" rtl="0" algn="l">
              <a:spcBef>
                <a:spcPts val="0"/>
              </a:spcBef>
              <a:spcAft>
                <a:spcPts val="0"/>
              </a:spcAft>
              <a:buNone/>
            </a:pPr>
            <a:r>
              <a:rPr b="1" lang="tr-TR" sz="2000">
                <a:solidFill>
                  <a:schemeClr val="lt1"/>
                </a:solidFill>
                <a:latin typeface="Calibri"/>
                <a:ea typeface="Calibri"/>
                <a:cs typeface="Calibri"/>
                <a:sym typeface="Calibri"/>
              </a:rPr>
              <a:t>Her kesimden insana ulaşmak, herkesin vicdanın sesi olmak ve sizi farkına vardırmak için 10 Ağustos tarihinde sahaya iniyoruz.</a:t>
            </a:r>
            <a:endParaRPr/>
          </a:p>
          <a:p>
            <a:pPr indent="0" lvl="0" marL="0" marR="0" rtl="0" algn="l">
              <a:spcBef>
                <a:spcPts val="0"/>
              </a:spcBef>
              <a:spcAft>
                <a:spcPts val="0"/>
              </a:spcAft>
              <a:buNone/>
            </a:pPr>
            <a:r>
              <a:t/>
            </a:r>
            <a:endParaRPr b="1" sz="2000">
              <a:solidFill>
                <a:schemeClr val="lt1"/>
              </a:solidFill>
              <a:latin typeface="Calibri"/>
              <a:ea typeface="Calibri"/>
              <a:cs typeface="Calibri"/>
              <a:sym typeface="Calibri"/>
            </a:endParaRPr>
          </a:p>
          <a:p>
            <a:pPr indent="0" lvl="0" marL="0" marR="0" rtl="0" algn="l">
              <a:spcBef>
                <a:spcPts val="0"/>
              </a:spcBef>
              <a:spcAft>
                <a:spcPts val="0"/>
              </a:spcAft>
              <a:buNone/>
            </a:pPr>
            <a:r>
              <a:rPr b="1" lang="tr-TR" sz="2000">
                <a:solidFill>
                  <a:schemeClr val="lt1"/>
                </a:solidFill>
                <a:latin typeface="Calibri"/>
                <a:ea typeface="Calibri"/>
                <a:cs typeface="Calibri"/>
                <a:sym typeface="Calibri"/>
              </a:rPr>
              <a:t>Bu defa tramvaylar lösemili çocuklar için yolcu taşıyacak, Şükrü Saraçoğlu kapılarını lösemili çocuklar  için açacak ve insanlar bir şarkıyı bu çocuklar için söyleyecek..</a:t>
            </a:r>
            <a:endParaRPr/>
          </a:p>
          <a:p>
            <a:pPr indent="0" lvl="0" marL="0" marR="0" rtl="0" algn="l">
              <a:spcBef>
                <a:spcPts val="0"/>
              </a:spcBef>
              <a:spcAft>
                <a:spcPts val="0"/>
              </a:spcAft>
              <a:buNone/>
            </a:pPr>
            <a:r>
              <a:t/>
            </a:r>
            <a:endParaRPr b="1" sz="2000">
              <a:solidFill>
                <a:schemeClr val="lt1"/>
              </a:solidFill>
              <a:latin typeface="Calibri"/>
              <a:ea typeface="Calibri"/>
              <a:cs typeface="Calibri"/>
              <a:sym typeface="Calibri"/>
            </a:endParaRPr>
          </a:p>
          <a:p>
            <a:pPr indent="0" lvl="0" marL="0" marR="0" rtl="0" algn="l">
              <a:spcBef>
                <a:spcPts val="0"/>
              </a:spcBef>
              <a:spcAft>
                <a:spcPts val="0"/>
              </a:spcAft>
              <a:buNone/>
            </a:pPr>
            <a:r>
              <a:rPr b="1" lang="tr-TR" sz="2000">
                <a:solidFill>
                  <a:schemeClr val="lt1"/>
                </a:solidFill>
                <a:latin typeface="Calibri"/>
                <a:ea typeface="Calibri"/>
                <a:cs typeface="Calibri"/>
                <a:sym typeface="Calibri"/>
              </a:rPr>
              <a:t>Hep birlikte birlik olduğumuzu haykırmak için farkında olmalıyız....</a:t>
            </a:r>
            <a:endParaRPr/>
          </a:p>
          <a:p>
            <a:pPr indent="0" lvl="0" marL="0" marR="0" rtl="0" algn="l">
              <a:spcBef>
                <a:spcPts val="0"/>
              </a:spcBef>
              <a:spcAft>
                <a:spcPts val="0"/>
              </a:spcAft>
              <a:buNone/>
            </a:pPr>
            <a:r>
              <a:t/>
            </a:r>
            <a:endParaRPr b="1" sz="2000">
              <a:solidFill>
                <a:schemeClr val="lt1"/>
              </a:solidFill>
              <a:latin typeface="Calibri"/>
              <a:ea typeface="Calibri"/>
              <a:cs typeface="Calibri"/>
              <a:sym typeface="Calibri"/>
            </a:endParaRPr>
          </a:p>
          <a:p>
            <a:pPr indent="0" lvl="0" marL="0" marR="0" rtl="0" algn="l">
              <a:spcBef>
                <a:spcPts val="0"/>
              </a:spcBef>
              <a:spcAft>
                <a:spcPts val="0"/>
              </a:spcAft>
              <a:buNone/>
            </a:pPr>
            <a:r>
              <a:t/>
            </a:r>
            <a:endParaRPr b="1" sz="2000">
              <a:solidFill>
                <a:schemeClr val="lt1"/>
              </a:solidFill>
              <a:latin typeface="Calibri"/>
              <a:ea typeface="Calibri"/>
              <a:cs typeface="Calibri"/>
              <a:sym typeface="Calibri"/>
            </a:endParaRPr>
          </a:p>
        </p:txBody>
      </p:sp>
      <p:sp>
        <p:nvSpPr>
          <p:cNvPr id="351" name="Google Shape;351;p41"/>
          <p:cNvSpPr txBox="1"/>
          <p:nvPr/>
        </p:nvSpPr>
        <p:spPr>
          <a:xfrm>
            <a:off x="36056" y="4869160"/>
            <a:ext cx="3023776" cy="289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u="sng">
                <a:solidFill>
                  <a:srgbClr val="C00000"/>
                </a:solidFill>
                <a:latin typeface="Calibri"/>
                <a:ea typeface="Calibri"/>
                <a:cs typeface="Calibri"/>
                <a:sym typeface="Calibri"/>
              </a:rPr>
              <a:t>İLETİŞİM</a:t>
            </a:r>
            <a:endParaRPr b="1" sz="1800" u="sng">
              <a:solidFill>
                <a:srgbClr val="C00000"/>
              </a:solidFill>
              <a:latin typeface="Calibri"/>
              <a:ea typeface="Calibri"/>
              <a:cs typeface="Calibri"/>
              <a:sym typeface="Calibri"/>
            </a:endParaRPr>
          </a:p>
          <a:p>
            <a:pPr indent="0" lvl="0" marL="0" marR="0" rtl="0" algn="l">
              <a:spcBef>
                <a:spcPts val="0"/>
              </a:spcBef>
              <a:spcAft>
                <a:spcPts val="0"/>
              </a:spcAft>
              <a:buNone/>
            </a:pPr>
            <a:r>
              <a:t/>
            </a:r>
            <a:endParaRPr sz="1800">
              <a:solidFill>
                <a:srgbClr val="F2F2F2"/>
              </a:solidFill>
              <a:latin typeface="Calibri"/>
              <a:ea typeface="Calibri"/>
              <a:cs typeface="Calibri"/>
              <a:sym typeface="Calibri"/>
            </a:endParaRPr>
          </a:p>
          <a:p>
            <a:pPr indent="0" lvl="0" marL="0" marR="0" rtl="0" algn="l">
              <a:spcBef>
                <a:spcPts val="0"/>
              </a:spcBef>
              <a:spcAft>
                <a:spcPts val="0"/>
              </a:spcAft>
              <a:buNone/>
            </a:pPr>
            <a:r>
              <a:rPr b="1" lang="tr-TR" sz="1800">
                <a:solidFill>
                  <a:srgbClr val="C00000"/>
                </a:solidFill>
                <a:latin typeface="Calibri"/>
                <a:ea typeface="Calibri"/>
                <a:cs typeface="Calibri"/>
                <a:sym typeface="Calibri"/>
              </a:rPr>
              <a:t>TELEFON</a:t>
            </a:r>
            <a:r>
              <a:rPr b="1" lang="tr-TR" sz="1800">
                <a:solidFill>
                  <a:srgbClr val="F2F2F2"/>
                </a:solidFill>
                <a:latin typeface="Calibri"/>
                <a:ea typeface="Calibri"/>
                <a:cs typeface="Calibri"/>
                <a:sym typeface="Calibri"/>
              </a:rPr>
              <a:t> +90 (212) 475 95 06</a:t>
            </a:r>
            <a:endParaRPr/>
          </a:p>
          <a:p>
            <a:pPr indent="0" lvl="0" marL="0" marR="0" rtl="0" algn="l">
              <a:spcBef>
                <a:spcPts val="0"/>
              </a:spcBef>
              <a:spcAft>
                <a:spcPts val="0"/>
              </a:spcAft>
              <a:buNone/>
            </a:pPr>
            <a:r>
              <a:t/>
            </a:r>
            <a:endParaRPr b="1" sz="1800">
              <a:solidFill>
                <a:srgbClr val="F2F2F2"/>
              </a:solidFill>
              <a:latin typeface="Calibri"/>
              <a:ea typeface="Calibri"/>
              <a:cs typeface="Calibri"/>
              <a:sym typeface="Calibri"/>
            </a:endParaRPr>
          </a:p>
          <a:p>
            <a:pPr indent="0" lvl="0" marL="0" marR="0" rtl="0" algn="l">
              <a:spcBef>
                <a:spcPts val="0"/>
              </a:spcBef>
              <a:spcAft>
                <a:spcPts val="0"/>
              </a:spcAft>
              <a:buNone/>
            </a:pPr>
            <a:r>
              <a:rPr b="1" lang="tr-TR" sz="1800">
                <a:solidFill>
                  <a:srgbClr val="C00000"/>
                </a:solidFill>
                <a:latin typeface="Calibri"/>
                <a:ea typeface="Calibri"/>
                <a:cs typeface="Calibri"/>
                <a:sym typeface="Calibri"/>
              </a:rPr>
              <a:t>FAX</a:t>
            </a:r>
            <a:r>
              <a:rPr b="1" lang="tr-TR" sz="1800">
                <a:solidFill>
                  <a:srgbClr val="F2F2F2"/>
                </a:solidFill>
                <a:latin typeface="Calibri"/>
                <a:ea typeface="Calibri"/>
                <a:cs typeface="Calibri"/>
                <a:sym typeface="Calibri"/>
              </a:rPr>
              <a:t> +90 (212) 475 95 06</a:t>
            </a:r>
            <a:endParaRPr/>
          </a:p>
          <a:p>
            <a:pPr indent="0" lvl="0" marL="0" marR="0" rtl="0" algn="l">
              <a:spcBef>
                <a:spcPts val="0"/>
              </a:spcBef>
              <a:spcAft>
                <a:spcPts val="0"/>
              </a:spcAft>
              <a:buNone/>
            </a:pPr>
            <a:r>
              <a:t/>
            </a:r>
            <a:endParaRPr b="1" sz="1800">
              <a:solidFill>
                <a:srgbClr val="F2F2F2"/>
              </a:solidFill>
              <a:latin typeface="Calibri"/>
              <a:ea typeface="Calibri"/>
              <a:cs typeface="Calibri"/>
              <a:sym typeface="Calibri"/>
            </a:endParaRPr>
          </a:p>
          <a:p>
            <a:pPr indent="0" lvl="0" marL="0" marR="0" rtl="0" algn="l">
              <a:spcBef>
                <a:spcPts val="0"/>
              </a:spcBef>
              <a:spcAft>
                <a:spcPts val="0"/>
              </a:spcAft>
              <a:buNone/>
            </a:pPr>
            <a:r>
              <a:rPr b="1" lang="tr-TR" sz="1800">
                <a:solidFill>
                  <a:srgbClr val="C00000"/>
                </a:solidFill>
                <a:latin typeface="Calibri"/>
                <a:ea typeface="Calibri"/>
                <a:cs typeface="Calibri"/>
                <a:sym typeface="Calibri"/>
              </a:rPr>
              <a:t>E-MAİL</a:t>
            </a:r>
            <a:r>
              <a:rPr b="1" lang="tr-TR" sz="1800">
                <a:solidFill>
                  <a:srgbClr val="F2F2F2"/>
                </a:solidFill>
                <a:latin typeface="Calibri"/>
                <a:ea typeface="Calibri"/>
                <a:cs typeface="Calibri"/>
                <a:sym typeface="Calibri"/>
              </a:rPr>
              <a:t> info@ajanstulpar.com</a:t>
            </a:r>
            <a:endParaRPr b="1" sz="1800">
              <a:solidFill>
                <a:srgbClr val="F2F2F2"/>
              </a:solidFill>
              <a:latin typeface="Calibri"/>
              <a:ea typeface="Calibri"/>
              <a:cs typeface="Calibri"/>
              <a:sym typeface="Calibri"/>
            </a:endParaRPr>
          </a:p>
          <a:p>
            <a:pPr indent="0" lvl="0" marL="0" marR="0" rtl="0" algn="l">
              <a:spcBef>
                <a:spcPts val="0"/>
              </a:spcBef>
              <a:spcAft>
                <a:spcPts val="0"/>
              </a:spcAft>
              <a:buNone/>
            </a:pPr>
            <a:r>
              <a:t/>
            </a:r>
            <a:endParaRPr b="1" sz="1800">
              <a:solidFill>
                <a:srgbClr val="F2F2F2"/>
              </a:solidFill>
              <a:latin typeface="Calibri"/>
              <a:ea typeface="Calibri"/>
              <a:cs typeface="Calibri"/>
              <a:sym typeface="Calibri"/>
            </a:endParaRPr>
          </a:p>
          <a:p>
            <a:pPr indent="0" lvl="0" marL="0" marR="0" rtl="0" algn="l">
              <a:spcBef>
                <a:spcPts val="0"/>
              </a:spcBef>
              <a:spcAft>
                <a:spcPts val="0"/>
              </a:spcAft>
              <a:buNone/>
            </a:pPr>
            <a:r>
              <a:t/>
            </a:r>
            <a:endParaRPr b="1" sz="1800">
              <a:solidFill>
                <a:srgbClr val="F2F2F2"/>
              </a:solidFill>
              <a:latin typeface="Calibri"/>
              <a:ea typeface="Calibri"/>
              <a:cs typeface="Calibri"/>
              <a:sym typeface="Calibri"/>
            </a:endParaRPr>
          </a:p>
          <a:p>
            <a:pPr indent="0" lvl="0" marL="0" marR="0" rtl="0" algn="l">
              <a:spcBef>
                <a:spcPts val="0"/>
              </a:spcBef>
              <a:spcAft>
                <a:spcPts val="0"/>
              </a:spcAft>
              <a:buNone/>
            </a:pPr>
            <a:r>
              <a:t/>
            </a:r>
            <a:endParaRPr sz="1800">
              <a:solidFill>
                <a:srgbClr val="F2F2F2"/>
              </a:solidFill>
              <a:latin typeface="Calibri"/>
              <a:ea typeface="Calibri"/>
              <a:cs typeface="Calibri"/>
              <a:sym typeface="Calibri"/>
            </a:endParaRPr>
          </a:p>
        </p:txBody>
      </p:sp>
      <p:sp>
        <p:nvSpPr>
          <p:cNvPr id="352" name="Google Shape;352;p41"/>
          <p:cNvSpPr txBox="1"/>
          <p:nvPr/>
        </p:nvSpPr>
        <p:spPr>
          <a:xfrm>
            <a:off x="6504707" y="4881934"/>
            <a:ext cx="2486835"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tr-TR" sz="1800">
                <a:solidFill>
                  <a:srgbClr val="F2F2F2"/>
                </a:solidFill>
                <a:latin typeface="Calibri"/>
                <a:ea typeface="Calibri"/>
                <a:cs typeface="Calibri"/>
                <a:sym typeface="Calibri"/>
              </a:rPr>
              <a:t>TULPAR PR </a:t>
            </a:r>
            <a:endParaRPr/>
          </a:p>
          <a:p>
            <a:pPr indent="0" lvl="0" marL="0" marR="0" rtl="0" algn="ctr">
              <a:spcBef>
                <a:spcPts val="0"/>
              </a:spcBef>
              <a:spcAft>
                <a:spcPts val="0"/>
              </a:spcAft>
              <a:buNone/>
            </a:pPr>
            <a:r>
              <a:t/>
            </a:r>
            <a:endParaRPr b="1" sz="1800">
              <a:solidFill>
                <a:srgbClr val="F2F2F2"/>
              </a:solidFill>
              <a:latin typeface="Calibri"/>
              <a:ea typeface="Calibri"/>
              <a:cs typeface="Calibri"/>
              <a:sym typeface="Calibri"/>
            </a:endParaRPr>
          </a:p>
          <a:p>
            <a:pPr indent="0" lvl="0" marL="0" marR="0" rtl="0" algn="l">
              <a:spcBef>
                <a:spcPts val="0"/>
              </a:spcBef>
              <a:spcAft>
                <a:spcPts val="0"/>
              </a:spcAft>
              <a:buNone/>
            </a:pPr>
            <a:r>
              <a:rPr b="1" lang="tr-TR" sz="1800">
                <a:solidFill>
                  <a:srgbClr val="F2F2F2"/>
                </a:solidFill>
                <a:latin typeface="Calibri"/>
                <a:ea typeface="Calibri"/>
                <a:cs typeface="Calibri"/>
                <a:sym typeface="Calibri"/>
              </a:rPr>
              <a:t>  Elzem Filiz KÜÇÜKKÖSE</a:t>
            </a:r>
            <a:endParaRPr b="1" sz="1800">
              <a:solidFill>
                <a:srgbClr val="F2F2F2"/>
              </a:solidFill>
              <a:latin typeface="Calibri"/>
              <a:ea typeface="Calibri"/>
              <a:cs typeface="Calibri"/>
              <a:sym typeface="Calibri"/>
            </a:endParaRPr>
          </a:p>
        </p:txBody>
      </p:sp>
    </p:spTree>
  </p:cSld>
  <p:clrMapOvr>
    <a:masterClrMapping/>
  </p:clrMapOvr>
  <p:transition spd="slow">
    <p:push dir="r"/>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5"/>
          <p:cNvSpPr txBox="1"/>
          <p:nvPr/>
        </p:nvSpPr>
        <p:spPr>
          <a:xfrm>
            <a:off x="35496" y="385500"/>
            <a:ext cx="294676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tr-TR" sz="2800" u="sng">
                <a:solidFill>
                  <a:srgbClr val="0C0C0C"/>
                </a:solidFill>
                <a:latin typeface="Calibri"/>
                <a:ea typeface="Calibri"/>
                <a:cs typeface="Calibri"/>
                <a:sym typeface="Calibri"/>
              </a:rPr>
              <a:t>Biz Kim İçin Varız ?</a:t>
            </a:r>
            <a:endParaRPr b="1" i="1" sz="2800" u="sng">
              <a:solidFill>
                <a:srgbClr val="0C0C0C"/>
              </a:solidFill>
              <a:latin typeface="Calibri"/>
              <a:ea typeface="Calibri"/>
              <a:cs typeface="Calibri"/>
              <a:sym typeface="Calibri"/>
            </a:endParaRPr>
          </a:p>
        </p:txBody>
      </p:sp>
      <p:sp>
        <p:nvSpPr>
          <p:cNvPr id="117" name="Google Shape;117;p5"/>
          <p:cNvSpPr txBox="1"/>
          <p:nvPr/>
        </p:nvSpPr>
        <p:spPr>
          <a:xfrm>
            <a:off x="46630" y="1070734"/>
            <a:ext cx="8280920" cy="38164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200">
                <a:solidFill>
                  <a:srgbClr val="F2F2F2"/>
                </a:solidFill>
                <a:latin typeface="Calibri"/>
                <a:ea typeface="Calibri"/>
                <a:cs typeface="Calibri"/>
                <a:sym typeface="Calibri"/>
              </a:rPr>
              <a:t>Öncelikli varlığımız tabii ki toplum için. En nihayetinde biz de kuruluş amacımızda belirttiğimiz  gibi içerisinde bulunduğumuz topluma</a:t>
            </a:r>
            <a:endParaRPr/>
          </a:p>
          <a:p>
            <a:pPr indent="0" lvl="0" marL="0" marR="0" rtl="0" algn="l">
              <a:spcBef>
                <a:spcPts val="0"/>
              </a:spcBef>
              <a:spcAft>
                <a:spcPts val="0"/>
              </a:spcAft>
              <a:buNone/>
            </a:pPr>
            <a:r>
              <a:rPr b="1" lang="tr-TR" sz="2200">
                <a:solidFill>
                  <a:srgbClr val="FF0000"/>
                </a:solidFill>
                <a:latin typeface="Calibri"/>
                <a:ea typeface="Calibri"/>
                <a:cs typeface="Calibri"/>
                <a:sym typeface="Calibri"/>
              </a:rPr>
              <a:t>K</a:t>
            </a:r>
            <a:r>
              <a:rPr b="1" lang="tr-TR" sz="2200">
                <a:solidFill>
                  <a:srgbClr val="F2F2F2"/>
                </a:solidFill>
                <a:latin typeface="Calibri"/>
                <a:ea typeface="Calibri"/>
                <a:cs typeface="Calibri"/>
                <a:sym typeface="Calibri"/>
              </a:rPr>
              <a:t>arşı sorumluyuz. </a:t>
            </a:r>
            <a:endParaRPr/>
          </a:p>
          <a:p>
            <a:pPr indent="0" lvl="0" marL="0" marR="0" rtl="0" algn="l">
              <a:spcBef>
                <a:spcPts val="0"/>
              </a:spcBef>
              <a:spcAft>
                <a:spcPts val="0"/>
              </a:spcAft>
              <a:buNone/>
            </a:pPr>
            <a:r>
              <a:t/>
            </a:r>
            <a:endParaRPr b="1" sz="2200">
              <a:solidFill>
                <a:srgbClr val="F2F2F2"/>
              </a:solidFill>
              <a:latin typeface="Calibri"/>
              <a:ea typeface="Calibri"/>
              <a:cs typeface="Calibri"/>
              <a:sym typeface="Calibri"/>
            </a:endParaRPr>
          </a:p>
          <a:p>
            <a:pPr indent="0" lvl="0" marL="0" marR="0" rtl="0" algn="l">
              <a:spcBef>
                <a:spcPts val="0"/>
              </a:spcBef>
              <a:spcAft>
                <a:spcPts val="0"/>
              </a:spcAft>
              <a:buNone/>
            </a:pPr>
            <a:r>
              <a:rPr b="1" lang="tr-TR" sz="2200">
                <a:solidFill>
                  <a:srgbClr val="F2F2F2"/>
                </a:solidFill>
                <a:latin typeface="Calibri"/>
                <a:ea typeface="Calibri"/>
                <a:cs typeface="Calibri"/>
                <a:sym typeface="Calibri"/>
              </a:rPr>
              <a:t>TULPAR olarak biz</a:t>
            </a:r>
            <a:endParaRPr/>
          </a:p>
          <a:p>
            <a:pPr indent="0" lvl="0" marL="0" marR="0" rtl="0" algn="l">
              <a:spcBef>
                <a:spcPts val="0"/>
              </a:spcBef>
              <a:spcAft>
                <a:spcPts val="0"/>
              </a:spcAft>
              <a:buNone/>
            </a:pPr>
            <a:r>
              <a:t/>
            </a:r>
            <a:endParaRPr b="1" sz="2200">
              <a:solidFill>
                <a:srgbClr val="F2F2F2"/>
              </a:solidFill>
              <a:latin typeface="Calibri"/>
              <a:ea typeface="Calibri"/>
              <a:cs typeface="Calibri"/>
              <a:sym typeface="Calibri"/>
            </a:endParaRPr>
          </a:p>
          <a:p>
            <a:pPr indent="0" lvl="0" marL="0" marR="0" rtl="0" algn="l">
              <a:spcBef>
                <a:spcPts val="0"/>
              </a:spcBef>
              <a:spcAft>
                <a:spcPts val="0"/>
              </a:spcAft>
              <a:buNone/>
            </a:pPr>
            <a:r>
              <a:rPr b="1" lang="tr-TR" sz="2200">
                <a:solidFill>
                  <a:srgbClr val="F2F2F2"/>
                </a:solidFill>
                <a:latin typeface="Calibri"/>
                <a:ea typeface="Calibri"/>
                <a:cs typeface="Calibri"/>
                <a:sym typeface="Calibri"/>
              </a:rPr>
              <a:t>Sosyal sorumluluk projeleri yürüten veya oluşturmak isteyen şirketler başta olmak üzere, halkla ilişkiler konusunda danışmanlık isteyen, iletişim alanında uzun veya kısa vadeli çalışmalar yürütmek isteyen kurum ve kuruluşlar hedef kitlemizi oluşturuyor.</a:t>
            </a:r>
            <a:endParaRPr/>
          </a:p>
          <a:p>
            <a:pPr indent="0" lvl="0" marL="0" marR="0" rtl="0" algn="l">
              <a:spcBef>
                <a:spcPts val="0"/>
              </a:spcBef>
              <a:spcAft>
                <a:spcPts val="0"/>
              </a:spcAft>
              <a:buNone/>
            </a:pPr>
            <a:r>
              <a:t/>
            </a:r>
            <a:endParaRPr b="1" sz="2200">
              <a:solidFill>
                <a:srgbClr val="F2F2F2"/>
              </a:solidFill>
              <a:latin typeface="Calibri"/>
              <a:ea typeface="Calibri"/>
              <a:cs typeface="Calibri"/>
              <a:sym typeface="Calibri"/>
            </a:endParaRPr>
          </a:p>
        </p:txBody>
      </p:sp>
    </p:spTree>
  </p:cSld>
  <p:clrMapOvr>
    <a:masterClrMapping/>
  </p:clrMapOvr>
  <p:transition spd="slow">
    <p:push dir="r"/>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6"/>
          <p:cNvSpPr txBox="1"/>
          <p:nvPr/>
        </p:nvSpPr>
        <p:spPr>
          <a:xfrm>
            <a:off x="35496" y="476672"/>
            <a:ext cx="302999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tr-TR" sz="2800" u="sng">
                <a:solidFill>
                  <a:schemeClr val="lt1"/>
                </a:solidFill>
                <a:latin typeface="Calibri"/>
                <a:ea typeface="Calibri"/>
                <a:cs typeface="Calibri"/>
                <a:sym typeface="Calibri"/>
              </a:rPr>
              <a:t>İsmimiz Gücümüz…</a:t>
            </a:r>
            <a:endParaRPr b="1" i="1" sz="2800" u="sng">
              <a:solidFill>
                <a:schemeClr val="lt1"/>
              </a:solidFill>
              <a:latin typeface="Calibri"/>
              <a:ea typeface="Calibri"/>
              <a:cs typeface="Calibri"/>
              <a:sym typeface="Calibri"/>
            </a:endParaRPr>
          </a:p>
        </p:txBody>
      </p:sp>
      <p:pic>
        <p:nvPicPr>
          <p:cNvPr id="123" name="Google Shape;123;p6"/>
          <p:cNvPicPr preferRelativeResize="0"/>
          <p:nvPr/>
        </p:nvPicPr>
        <p:blipFill rotWithShape="1">
          <a:blip r:embed="rId3">
            <a:alphaModFix/>
          </a:blip>
          <a:srcRect b="0" l="0" r="14599" t="0"/>
          <a:stretch/>
        </p:blipFill>
        <p:spPr>
          <a:xfrm>
            <a:off x="4932040" y="2081668"/>
            <a:ext cx="4211960" cy="3435564"/>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124" name="Google Shape;124;p6"/>
          <p:cNvSpPr txBox="1"/>
          <p:nvPr/>
        </p:nvSpPr>
        <p:spPr>
          <a:xfrm>
            <a:off x="35496" y="1268760"/>
            <a:ext cx="5544616" cy="5078313"/>
          </a:xfrm>
          <a:prstGeom prst="rect">
            <a:avLst/>
          </a:prstGeom>
          <a:solidFill>
            <a:srgbClr val="BFBFB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tr-TR" sz="2000">
                <a:solidFill>
                  <a:srgbClr val="0C0C0C"/>
                </a:solidFill>
                <a:latin typeface="Calibri"/>
                <a:ea typeface="Calibri"/>
                <a:cs typeface="Calibri"/>
                <a:sym typeface="Calibri"/>
              </a:rPr>
              <a:t>Tıpkı ismimiz gibi öz bir şirket olarak kurulduk. Bu durumda bize en uygun ismin köklerimizden seçilebileceğini düşündük. Yaratıcı düşünme ekibimiz araştırma ekibimizle ortak yürüttüğü çalışma sonucunda; kültürümüzü ve kuruluş amacımızı da göz önüne alarak ajans ismimizin TULPAR olmasını önerdiler. Kanatlı At anlamına gelen  tulpar Türk mitolojisinde Tanrı tarafından iyi insanları koruyan, yardım bekleyenlere koşan simsiyah kanatlarını beyazlığa açan yardım atı olarak nitelendirilmiştir. Aslında hepimiz bir nevi bu sorumlulukları yükleniyoruz.  Bizler de kanatlarımızın altında büyüyecek  iyilik projeleri için çalışıyoruz.</a:t>
            </a:r>
            <a:endParaRPr/>
          </a:p>
          <a:p>
            <a:pPr indent="0" lvl="0" marL="0" marR="0" rtl="0" algn="l">
              <a:spcBef>
                <a:spcPts val="0"/>
              </a:spcBef>
              <a:spcAft>
                <a:spcPts val="0"/>
              </a:spcAft>
              <a:buNone/>
            </a:pPr>
            <a:r>
              <a:t/>
            </a:r>
            <a:endParaRPr b="1" i="1" sz="2000">
              <a:solidFill>
                <a:srgbClr val="0C0C0C"/>
              </a:solidFill>
              <a:latin typeface="Calibri"/>
              <a:ea typeface="Calibri"/>
              <a:cs typeface="Calibri"/>
              <a:sym typeface="Calibri"/>
            </a:endParaRPr>
          </a:p>
          <a:p>
            <a:pPr indent="0" lvl="0" marL="0" marR="0" rtl="0" algn="l">
              <a:spcBef>
                <a:spcPts val="0"/>
              </a:spcBef>
              <a:spcAft>
                <a:spcPts val="0"/>
              </a:spcAft>
              <a:buNone/>
            </a:pPr>
            <a:r>
              <a:rPr b="1" i="1" lang="tr-TR" sz="2400">
                <a:solidFill>
                  <a:srgbClr val="C00000"/>
                </a:solidFill>
                <a:latin typeface="Calibri"/>
                <a:ea typeface="Calibri"/>
                <a:cs typeface="Calibri"/>
                <a:sym typeface="Calibri"/>
              </a:rPr>
              <a:t>Biz sizin Tulparınız olmak için çalışıyoruz…</a:t>
            </a:r>
            <a:endParaRPr b="1" i="1" sz="2400">
              <a:solidFill>
                <a:srgbClr val="C00000"/>
              </a:solidFill>
              <a:latin typeface="Calibri"/>
              <a:ea typeface="Calibri"/>
              <a:cs typeface="Calibri"/>
              <a:sym typeface="Calibri"/>
            </a:endParaRPr>
          </a:p>
        </p:txBody>
      </p:sp>
    </p:spTree>
  </p:cSld>
  <p:clrMapOvr>
    <a:masterClrMapping/>
  </p:clrMapOvr>
  <p:transition spd="slow">
    <p:push dir="r"/>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500"/>
                                        <p:tgtEl>
                                          <p:spTgt spid="1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7"/>
          <p:cNvSpPr txBox="1"/>
          <p:nvPr/>
        </p:nvSpPr>
        <p:spPr>
          <a:xfrm>
            <a:off x="107504" y="323364"/>
            <a:ext cx="154401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800" u="sng">
                <a:solidFill>
                  <a:schemeClr val="dk1"/>
                </a:solidFill>
                <a:latin typeface="Calibri"/>
                <a:ea typeface="Calibri"/>
                <a:cs typeface="Calibri"/>
                <a:sym typeface="Calibri"/>
              </a:rPr>
              <a:t>İLETİŞİM </a:t>
            </a:r>
            <a:endParaRPr b="1" sz="2800" u="sng">
              <a:solidFill>
                <a:schemeClr val="dk1"/>
              </a:solidFill>
              <a:latin typeface="Calibri"/>
              <a:ea typeface="Calibri"/>
              <a:cs typeface="Calibri"/>
              <a:sym typeface="Calibri"/>
            </a:endParaRPr>
          </a:p>
        </p:txBody>
      </p:sp>
      <p:pic>
        <p:nvPicPr>
          <p:cNvPr id="130" name="Google Shape;130;p7"/>
          <p:cNvPicPr preferRelativeResize="0"/>
          <p:nvPr/>
        </p:nvPicPr>
        <p:blipFill rotWithShape="1">
          <a:blip r:embed="rId3">
            <a:alphaModFix/>
          </a:blip>
          <a:srcRect b="0" l="0" r="0" t="0"/>
          <a:stretch/>
        </p:blipFill>
        <p:spPr>
          <a:xfrm>
            <a:off x="0" y="1363588"/>
            <a:ext cx="9144000" cy="2857500"/>
          </a:xfrm>
          <a:prstGeom prst="rect">
            <a:avLst/>
          </a:prstGeom>
          <a:noFill/>
          <a:ln>
            <a:noFill/>
          </a:ln>
          <a:effectLst>
            <a:reflection blurRad="0" dir="5400000" dist="50800" endA="0" endPos="65000" kx="0" rotWithShape="0" algn="bl" stA="87000" stPos="0" sy="-100000" ky="0"/>
          </a:effectLst>
        </p:spPr>
      </p:pic>
      <p:sp>
        <p:nvSpPr>
          <p:cNvPr id="131" name="Google Shape;131;p7"/>
          <p:cNvSpPr txBox="1"/>
          <p:nvPr/>
        </p:nvSpPr>
        <p:spPr>
          <a:xfrm>
            <a:off x="12364" y="1628800"/>
            <a:ext cx="1031244" cy="461665"/>
          </a:xfrm>
          <a:prstGeom prst="rect">
            <a:avLst/>
          </a:prstGeom>
          <a:solidFill>
            <a:srgbClr val="BFBFBF">
              <a:alpha val="30980"/>
            </a:srgbClr>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400">
                <a:solidFill>
                  <a:schemeClr val="dk1"/>
                </a:solidFill>
                <a:latin typeface="Calibri"/>
                <a:ea typeface="Calibri"/>
                <a:cs typeface="Calibri"/>
                <a:sym typeface="Calibri"/>
              </a:rPr>
              <a:t>ADRES</a:t>
            </a:r>
            <a:endParaRPr b="1" sz="2400">
              <a:solidFill>
                <a:schemeClr val="dk1"/>
              </a:solidFill>
              <a:latin typeface="Calibri"/>
              <a:ea typeface="Calibri"/>
              <a:cs typeface="Calibri"/>
              <a:sym typeface="Calibri"/>
            </a:endParaRPr>
          </a:p>
        </p:txBody>
      </p:sp>
      <p:sp>
        <p:nvSpPr>
          <p:cNvPr id="132" name="Google Shape;132;p7"/>
          <p:cNvSpPr txBox="1"/>
          <p:nvPr/>
        </p:nvSpPr>
        <p:spPr>
          <a:xfrm>
            <a:off x="-36512" y="2492896"/>
            <a:ext cx="3475631" cy="830997"/>
          </a:xfrm>
          <a:prstGeom prst="rect">
            <a:avLst/>
          </a:prstGeom>
          <a:solidFill>
            <a:srgbClr val="BFBFBF">
              <a:alpha val="30980"/>
            </a:srgbClr>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400">
                <a:solidFill>
                  <a:srgbClr val="F2F2F2"/>
                </a:solidFill>
                <a:latin typeface="Calibri"/>
                <a:ea typeface="Calibri"/>
                <a:cs typeface="Calibri"/>
                <a:sym typeface="Calibri"/>
              </a:rPr>
              <a:t>Cihangir Mah. Damla Sok.</a:t>
            </a:r>
            <a:endParaRPr/>
          </a:p>
          <a:p>
            <a:pPr indent="0" lvl="0" marL="0" marR="0" rtl="0" algn="l">
              <a:spcBef>
                <a:spcPts val="0"/>
              </a:spcBef>
              <a:spcAft>
                <a:spcPts val="0"/>
              </a:spcAft>
              <a:buNone/>
            </a:pPr>
            <a:r>
              <a:rPr b="1" lang="tr-TR" sz="2400">
                <a:solidFill>
                  <a:srgbClr val="F2F2F2"/>
                </a:solidFill>
                <a:latin typeface="Calibri"/>
                <a:ea typeface="Calibri"/>
                <a:cs typeface="Calibri"/>
                <a:sym typeface="Calibri"/>
              </a:rPr>
              <a:t>No:21\B Avcılar-İstanbul</a:t>
            </a:r>
            <a:endParaRPr/>
          </a:p>
        </p:txBody>
      </p:sp>
      <p:sp>
        <p:nvSpPr>
          <p:cNvPr id="133" name="Google Shape;133;p7"/>
          <p:cNvSpPr txBox="1"/>
          <p:nvPr/>
        </p:nvSpPr>
        <p:spPr>
          <a:xfrm>
            <a:off x="-5253" y="4797152"/>
            <a:ext cx="2262158" cy="707886"/>
          </a:xfrm>
          <a:prstGeom prst="rect">
            <a:avLst/>
          </a:prstGeom>
          <a:solidFill>
            <a:srgbClr val="BFBFBF">
              <a:alpha val="30980"/>
            </a:srgbClr>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chemeClr val="dk1"/>
                </a:solidFill>
                <a:latin typeface="Calibri"/>
                <a:ea typeface="Calibri"/>
                <a:cs typeface="Calibri"/>
                <a:sym typeface="Calibri"/>
              </a:rPr>
              <a:t>TELEFON</a:t>
            </a:r>
            <a:endParaRPr/>
          </a:p>
          <a:p>
            <a:pPr indent="0" lvl="0" marL="0" marR="0" rtl="0" algn="l">
              <a:spcBef>
                <a:spcPts val="0"/>
              </a:spcBef>
              <a:spcAft>
                <a:spcPts val="0"/>
              </a:spcAft>
              <a:buNone/>
            </a:pPr>
            <a:r>
              <a:rPr b="1" lang="tr-TR" sz="2000">
                <a:solidFill>
                  <a:srgbClr val="F2F2F2"/>
                </a:solidFill>
                <a:latin typeface="Calibri"/>
                <a:ea typeface="Calibri"/>
                <a:cs typeface="Calibri"/>
                <a:sym typeface="Calibri"/>
              </a:rPr>
              <a:t>+90 (212) 475 95 06</a:t>
            </a:r>
            <a:endParaRPr/>
          </a:p>
        </p:txBody>
      </p:sp>
      <p:sp>
        <p:nvSpPr>
          <p:cNvPr id="134" name="Google Shape;134;p7"/>
          <p:cNvSpPr txBox="1"/>
          <p:nvPr/>
        </p:nvSpPr>
        <p:spPr>
          <a:xfrm>
            <a:off x="3033128" y="4809346"/>
            <a:ext cx="2258952" cy="707886"/>
          </a:xfrm>
          <a:prstGeom prst="rect">
            <a:avLst/>
          </a:prstGeom>
          <a:solidFill>
            <a:srgbClr val="BFBFBF">
              <a:alpha val="30980"/>
            </a:srgbClr>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chemeClr val="dk1"/>
                </a:solidFill>
                <a:latin typeface="Calibri"/>
                <a:ea typeface="Calibri"/>
                <a:cs typeface="Calibri"/>
                <a:sym typeface="Calibri"/>
              </a:rPr>
              <a:t>FAX</a:t>
            </a:r>
            <a:endParaRPr/>
          </a:p>
          <a:p>
            <a:pPr indent="0" lvl="0" marL="0" marR="0" rtl="0" algn="l">
              <a:spcBef>
                <a:spcPts val="0"/>
              </a:spcBef>
              <a:spcAft>
                <a:spcPts val="0"/>
              </a:spcAft>
              <a:buNone/>
            </a:pPr>
            <a:r>
              <a:rPr b="1" lang="tr-TR" sz="2000">
                <a:solidFill>
                  <a:srgbClr val="F2F2F2"/>
                </a:solidFill>
                <a:latin typeface="Calibri"/>
                <a:ea typeface="Calibri"/>
                <a:cs typeface="Calibri"/>
                <a:sym typeface="Calibri"/>
              </a:rPr>
              <a:t>+90 (212) 475 95 06</a:t>
            </a:r>
            <a:endParaRPr b="1" sz="2000">
              <a:solidFill>
                <a:srgbClr val="F2F2F2"/>
              </a:solidFill>
              <a:latin typeface="Calibri"/>
              <a:ea typeface="Calibri"/>
              <a:cs typeface="Calibri"/>
              <a:sym typeface="Calibri"/>
            </a:endParaRPr>
          </a:p>
        </p:txBody>
      </p:sp>
      <p:sp>
        <p:nvSpPr>
          <p:cNvPr id="135" name="Google Shape;135;p7"/>
          <p:cNvSpPr txBox="1"/>
          <p:nvPr/>
        </p:nvSpPr>
        <p:spPr>
          <a:xfrm>
            <a:off x="5930509" y="4797152"/>
            <a:ext cx="2529923" cy="707886"/>
          </a:xfrm>
          <a:prstGeom prst="rect">
            <a:avLst/>
          </a:prstGeom>
          <a:solidFill>
            <a:srgbClr val="BFBFBF">
              <a:alpha val="30980"/>
            </a:srgbClr>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chemeClr val="dk1"/>
                </a:solidFill>
                <a:latin typeface="Calibri"/>
                <a:ea typeface="Calibri"/>
                <a:cs typeface="Calibri"/>
                <a:sym typeface="Calibri"/>
              </a:rPr>
              <a:t>E-MAİL </a:t>
            </a:r>
            <a:endParaRPr/>
          </a:p>
          <a:p>
            <a:pPr indent="0" lvl="0" marL="0" marR="0" rtl="0" algn="l">
              <a:spcBef>
                <a:spcPts val="0"/>
              </a:spcBef>
              <a:spcAft>
                <a:spcPts val="0"/>
              </a:spcAft>
              <a:buNone/>
            </a:pPr>
            <a:r>
              <a:rPr b="1" lang="tr-TR" sz="2000">
                <a:solidFill>
                  <a:srgbClr val="F2F2F2"/>
                </a:solidFill>
                <a:latin typeface="Calibri"/>
                <a:ea typeface="Calibri"/>
                <a:cs typeface="Calibri"/>
                <a:sym typeface="Calibri"/>
              </a:rPr>
              <a:t>info@ajanstulpar.com</a:t>
            </a:r>
            <a:endParaRPr b="1" sz="2000">
              <a:solidFill>
                <a:srgbClr val="F2F2F2"/>
              </a:solidFill>
              <a:latin typeface="Calibri"/>
              <a:ea typeface="Calibri"/>
              <a:cs typeface="Calibri"/>
              <a:sym typeface="Calibri"/>
            </a:endParaRPr>
          </a:p>
        </p:txBody>
      </p:sp>
    </p:spTree>
  </p:cSld>
  <p:clrMapOvr>
    <a:masterClrMapping/>
  </p:clrMapOvr>
  <p:transition spd="slow">
    <p:push dir="r"/>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8"/>
          <p:cNvSpPr txBox="1"/>
          <p:nvPr/>
        </p:nvSpPr>
        <p:spPr>
          <a:xfrm>
            <a:off x="-36512" y="332656"/>
            <a:ext cx="257634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400" u="sng">
                <a:solidFill>
                  <a:schemeClr val="dk1"/>
                </a:solidFill>
                <a:latin typeface="Calibri"/>
                <a:ea typeface="Calibri"/>
                <a:cs typeface="Calibri"/>
                <a:sym typeface="Calibri"/>
              </a:rPr>
              <a:t>REFERANSLARIMIZ</a:t>
            </a:r>
            <a:endParaRPr b="1" sz="2400" u="sng">
              <a:solidFill>
                <a:schemeClr val="dk1"/>
              </a:solidFill>
              <a:latin typeface="Calibri"/>
              <a:ea typeface="Calibri"/>
              <a:cs typeface="Calibri"/>
              <a:sym typeface="Calibri"/>
            </a:endParaRPr>
          </a:p>
        </p:txBody>
      </p:sp>
      <p:pic>
        <p:nvPicPr>
          <p:cNvPr id="141" name="Google Shape;141;p8"/>
          <p:cNvPicPr preferRelativeResize="0"/>
          <p:nvPr/>
        </p:nvPicPr>
        <p:blipFill rotWithShape="1">
          <a:blip r:embed="rId3">
            <a:alphaModFix/>
          </a:blip>
          <a:srcRect b="0" l="0" r="0" t="0"/>
          <a:stretch/>
        </p:blipFill>
        <p:spPr>
          <a:xfrm>
            <a:off x="395536" y="1772816"/>
            <a:ext cx="1728192" cy="1728192"/>
          </a:xfrm>
          <a:prstGeom prst="ellipse">
            <a:avLst/>
          </a:prstGeom>
          <a:noFill/>
          <a:ln>
            <a:noFill/>
          </a:ln>
        </p:spPr>
      </p:pic>
      <p:sp>
        <p:nvSpPr>
          <p:cNvPr id="142" name="Google Shape;142;p8"/>
          <p:cNvSpPr txBox="1"/>
          <p:nvPr/>
        </p:nvSpPr>
        <p:spPr>
          <a:xfrm>
            <a:off x="352222" y="1268760"/>
            <a:ext cx="205953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chemeClr val="dk1"/>
                </a:solidFill>
                <a:latin typeface="Calibri"/>
                <a:ea typeface="Calibri"/>
                <a:cs typeface="Calibri"/>
                <a:sym typeface="Calibri"/>
              </a:rPr>
              <a:t>FENERBAHÇE A.Ş.</a:t>
            </a:r>
            <a:endParaRPr b="1" sz="2000">
              <a:solidFill>
                <a:schemeClr val="dk1"/>
              </a:solidFill>
              <a:latin typeface="Calibri"/>
              <a:ea typeface="Calibri"/>
              <a:cs typeface="Calibri"/>
              <a:sym typeface="Calibri"/>
            </a:endParaRPr>
          </a:p>
        </p:txBody>
      </p:sp>
      <p:pic>
        <p:nvPicPr>
          <p:cNvPr id="143" name="Google Shape;143;p8"/>
          <p:cNvPicPr preferRelativeResize="0"/>
          <p:nvPr/>
        </p:nvPicPr>
        <p:blipFill rotWithShape="1">
          <a:blip r:embed="rId4">
            <a:alphaModFix/>
          </a:blip>
          <a:srcRect b="32320" l="0" r="0" t="35359"/>
          <a:stretch/>
        </p:blipFill>
        <p:spPr>
          <a:xfrm>
            <a:off x="4860032" y="2058825"/>
            <a:ext cx="3024336" cy="938127"/>
          </a:xfrm>
          <a:prstGeom prst="rect">
            <a:avLst/>
          </a:prstGeom>
          <a:noFill/>
          <a:ln>
            <a:noFill/>
          </a:ln>
        </p:spPr>
      </p:pic>
      <p:sp>
        <p:nvSpPr>
          <p:cNvPr id="144" name="Google Shape;144;p8"/>
          <p:cNvSpPr txBox="1"/>
          <p:nvPr/>
        </p:nvSpPr>
        <p:spPr>
          <a:xfrm>
            <a:off x="5743569" y="1268760"/>
            <a:ext cx="77264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chemeClr val="dk1"/>
                </a:solidFill>
                <a:latin typeface="Calibri"/>
                <a:ea typeface="Calibri"/>
                <a:cs typeface="Calibri"/>
                <a:sym typeface="Calibri"/>
              </a:rPr>
              <a:t>MAVİ</a:t>
            </a:r>
            <a:endParaRPr b="1" sz="2000">
              <a:solidFill>
                <a:schemeClr val="dk1"/>
              </a:solidFill>
              <a:latin typeface="Calibri"/>
              <a:ea typeface="Calibri"/>
              <a:cs typeface="Calibri"/>
              <a:sym typeface="Calibri"/>
            </a:endParaRPr>
          </a:p>
        </p:txBody>
      </p:sp>
      <p:sp>
        <p:nvSpPr>
          <p:cNvPr id="145" name="Google Shape;145;p8"/>
          <p:cNvSpPr txBox="1"/>
          <p:nvPr/>
        </p:nvSpPr>
        <p:spPr>
          <a:xfrm>
            <a:off x="179512" y="4509120"/>
            <a:ext cx="271305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chemeClr val="dk1"/>
                </a:solidFill>
                <a:latin typeface="Calibri"/>
                <a:ea typeface="Calibri"/>
                <a:cs typeface="Calibri"/>
                <a:sym typeface="Calibri"/>
              </a:rPr>
              <a:t>DOĞUŞ  YAYIN GURUBU</a:t>
            </a:r>
            <a:endParaRPr b="1" sz="2000">
              <a:solidFill>
                <a:schemeClr val="dk1"/>
              </a:solidFill>
              <a:latin typeface="Calibri"/>
              <a:ea typeface="Calibri"/>
              <a:cs typeface="Calibri"/>
              <a:sym typeface="Calibri"/>
            </a:endParaRPr>
          </a:p>
        </p:txBody>
      </p:sp>
      <p:pic>
        <p:nvPicPr>
          <p:cNvPr id="146" name="Google Shape;146;p8"/>
          <p:cNvPicPr preferRelativeResize="0"/>
          <p:nvPr/>
        </p:nvPicPr>
        <p:blipFill rotWithShape="1">
          <a:blip r:embed="rId5">
            <a:alphaModFix/>
          </a:blip>
          <a:srcRect b="16428" l="0" r="0" t="12512"/>
          <a:stretch/>
        </p:blipFill>
        <p:spPr>
          <a:xfrm>
            <a:off x="179512" y="5229200"/>
            <a:ext cx="2880320" cy="864096"/>
          </a:xfrm>
          <a:prstGeom prst="rect">
            <a:avLst/>
          </a:prstGeom>
          <a:noFill/>
          <a:ln>
            <a:noFill/>
          </a:ln>
        </p:spPr>
      </p:pic>
      <p:sp>
        <p:nvSpPr>
          <p:cNvPr id="147" name="Google Shape;147;p8"/>
          <p:cNvSpPr txBox="1"/>
          <p:nvPr/>
        </p:nvSpPr>
        <p:spPr>
          <a:xfrm>
            <a:off x="5076056" y="4509120"/>
            <a:ext cx="233602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chemeClr val="dk1"/>
                </a:solidFill>
                <a:latin typeface="Calibri"/>
                <a:ea typeface="Calibri"/>
                <a:cs typeface="Calibri"/>
                <a:sym typeface="Calibri"/>
              </a:rPr>
              <a:t>ANADOLU GURUBU </a:t>
            </a:r>
            <a:endParaRPr b="1" sz="2000">
              <a:solidFill>
                <a:schemeClr val="dk1"/>
              </a:solidFill>
              <a:latin typeface="Calibri"/>
              <a:ea typeface="Calibri"/>
              <a:cs typeface="Calibri"/>
              <a:sym typeface="Calibri"/>
            </a:endParaRPr>
          </a:p>
        </p:txBody>
      </p:sp>
      <p:pic>
        <p:nvPicPr>
          <p:cNvPr id="148" name="Google Shape;148;p8"/>
          <p:cNvPicPr preferRelativeResize="0"/>
          <p:nvPr/>
        </p:nvPicPr>
        <p:blipFill rotWithShape="1">
          <a:blip r:embed="rId6">
            <a:alphaModFix/>
          </a:blip>
          <a:srcRect b="16330" l="13573" r="13700" t="14960"/>
          <a:stretch/>
        </p:blipFill>
        <p:spPr>
          <a:xfrm>
            <a:off x="5198252" y="5040542"/>
            <a:ext cx="2336024" cy="1241412"/>
          </a:xfrm>
          <a:prstGeom prst="rect">
            <a:avLst/>
          </a:prstGeom>
          <a:noFill/>
          <a:ln>
            <a:noFill/>
          </a:ln>
        </p:spPr>
      </p:pic>
    </p:spTree>
  </p:cSld>
  <p:clrMapOvr>
    <a:masterClrMapping/>
  </p:clrMapOvr>
  <p:transition spd="slow">
    <p:push dir="r"/>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60415"/>
        </a:solidFill>
      </p:bgPr>
    </p:bg>
    <p:spTree>
      <p:nvGrpSpPr>
        <p:cNvPr id="152" name="Shape 152"/>
        <p:cNvGrpSpPr/>
        <p:nvPr/>
      </p:nvGrpSpPr>
      <p:grpSpPr>
        <a:xfrm>
          <a:off x="0" y="0"/>
          <a:ext cx="0" cy="0"/>
          <a:chOff x="0" y="0"/>
          <a:chExt cx="0" cy="0"/>
        </a:xfrm>
      </p:grpSpPr>
      <p:sp>
        <p:nvSpPr>
          <p:cNvPr id="153" name="Google Shape;153;p9"/>
          <p:cNvSpPr txBox="1"/>
          <p:nvPr/>
        </p:nvSpPr>
        <p:spPr>
          <a:xfrm>
            <a:off x="2493358" y="419471"/>
            <a:ext cx="4028732"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tr-TR" sz="2800" u="sng">
                <a:solidFill>
                  <a:schemeClr val="lt1"/>
                </a:solidFill>
                <a:latin typeface="Calibri"/>
                <a:ea typeface="Calibri"/>
                <a:cs typeface="Calibri"/>
                <a:sym typeface="Calibri"/>
              </a:rPr>
              <a:t>MÜŞTERİMİZİ TANIYALIM </a:t>
            </a:r>
            <a:endParaRPr b="1" sz="2800" u="sng">
              <a:solidFill>
                <a:schemeClr val="lt1"/>
              </a:solidFill>
              <a:latin typeface="Calibri"/>
              <a:ea typeface="Calibri"/>
              <a:cs typeface="Calibri"/>
              <a:sym typeface="Calibri"/>
            </a:endParaRPr>
          </a:p>
        </p:txBody>
      </p:sp>
      <p:sp>
        <p:nvSpPr>
          <p:cNvPr id="154" name="Google Shape;154;p9"/>
          <p:cNvSpPr txBox="1"/>
          <p:nvPr/>
        </p:nvSpPr>
        <p:spPr>
          <a:xfrm>
            <a:off x="2987824" y="2920660"/>
            <a:ext cx="3240360" cy="707886"/>
          </a:xfrm>
          <a:prstGeom prst="rect">
            <a:avLst/>
          </a:prstGeom>
          <a:gradFill>
            <a:gsLst>
              <a:gs pos="0">
                <a:srgbClr val="C8B2E9"/>
              </a:gs>
              <a:gs pos="35000">
                <a:srgbClr val="D6CAED"/>
              </a:gs>
              <a:gs pos="100000">
                <a:srgbClr val="EFE8FA"/>
              </a:gs>
            </a:gsLst>
            <a:lin ang="16200000" scaled="0"/>
          </a:gradFill>
          <a:ln cap="flat" cmpd="sng" w="9525">
            <a:solidFill>
              <a:srgbClr val="7C5F9F"/>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lang="tr-TR" sz="4000">
                <a:solidFill>
                  <a:srgbClr val="C00000"/>
                </a:solidFill>
                <a:latin typeface="Calibri"/>
                <a:ea typeface="Calibri"/>
                <a:cs typeface="Calibri"/>
                <a:sym typeface="Calibri"/>
              </a:rPr>
              <a:t>LÖSEV</a:t>
            </a:r>
            <a:endParaRPr b="1" sz="4000">
              <a:solidFill>
                <a:srgbClr val="C00000"/>
              </a:solidFill>
              <a:latin typeface="Calibri"/>
              <a:ea typeface="Calibri"/>
              <a:cs typeface="Calibri"/>
              <a:sym typeface="Calibri"/>
            </a:endParaRPr>
          </a:p>
        </p:txBody>
      </p:sp>
    </p:spTree>
  </p:cSld>
  <p:clrMapOvr>
    <a:masterClrMapping/>
  </p:clrMapOvr>
  <p:transition spd="slow">
    <p:push dir="r"/>
  </p:transition>
</p:sld>
</file>

<file path=ppt/theme/theme1.xml><?xml version="1.0" encoding="utf-8"?>
<a:theme xmlns:a="http://schemas.openxmlformats.org/drawingml/2006/main" xmlns:r="http://schemas.openxmlformats.org/officeDocument/2006/relationships" name="Ofis Teması">
  <a:themeElements>
    <a:clrScheme name="Ofis">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is Teması">
  <a:themeElements>
    <a:clrScheme name="Ofis">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2018-11-29T17:59:40Z</dcterms:created>
  <dc:creator>Büşra Demir</dc:creator>
</cp:coreProperties>
</file>